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2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4.xml" ContentType="application/vnd.openxmlformats-officedocument.theme+xml"/>
  <Override PartName="/ppt/tags/tag5.xml" ContentType="application/vnd.openxmlformats-officedocument.presentationml.tag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5.xml" ContentType="application/vnd.openxmlformats-officedocument.theme+xml"/>
  <Override PartName="/ppt/tags/tag6.xml" ContentType="application/vnd.openxmlformats-officedocument.presentationml.tags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91" r:id="rId2"/>
    <p:sldMasterId id="2147483738" r:id="rId3"/>
    <p:sldMasterId id="2147483755" r:id="rId4"/>
    <p:sldMasterId id="2147483772" r:id="rId5"/>
  </p:sldMasterIdLst>
  <p:notesMasterIdLst>
    <p:notesMasterId r:id="rId34"/>
  </p:notesMasterIdLst>
  <p:sldIdLst>
    <p:sldId id="317" r:id="rId6"/>
    <p:sldId id="318" r:id="rId7"/>
    <p:sldId id="321" r:id="rId8"/>
    <p:sldId id="403" r:id="rId9"/>
    <p:sldId id="417" r:id="rId10"/>
    <p:sldId id="443" r:id="rId11"/>
    <p:sldId id="445" r:id="rId12"/>
    <p:sldId id="447" r:id="rId13"/>
    <p:sldId id="449" r:id="rId14"/>
    <p:sldId id="446" r:id="rId15"/>
    <p:sldId id="448" r:id="rId16"/>
    <p:sldId id="450" r:id="rId17"/>
    <p:sldId id="451" r:id="rId18"/>
    <p:sldId id="452" r:id="rId19"/>
    <p:sldId id="453" r:id="rId20"/>
    <p:sldId id="454" r:id="rId21"/>
    <p:sldId id="455" r:id="rId22"/>
    <p:sldId id="456" r:id="rId23"/>
    <p:sldId id="338" r:id="rId24"/>
    <p:sldId id="325" r:id="rId25"/>
    <p:sldId id="431" r:id="rId26"/>
    <p:sldId id="435" r:id="rId27"/>
    <p:sldId id="442" r:id="rId28"/>
    <p:sldId id="423" r:id="rId29"/>
    <p:sldId id="320" r:id="rId30"/>
    <p:sldId id="369" r:id="rId31"/>
    <p:sldId id="420" r:id="rId32"/>
    <p:sldId id="444" r:id="rId33"/>
  </p:sldIdLst>
  <p:sldSz cx="12192000" cy="6858000"/>
  <p:notesSz cx="6858000" cy="9144000"/>
  <p:custDataLst>
    <p:tags r:id="rId35"/>
  </p:custDataLst>
  <p:defaultTextStyle>
    <a:defPPr>
      <a:defRPr lang="de-DE"/>
    </a:defPPr>
    <a:lvl1pPr marL="180000" indent="-180000" algn="l" defTabSz="914400" rtl="0" eaLnBrk="1" latinLnBrk="0" hangingPunct="1">
      <a:lnSpc>
        <a:spcPct val="102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60000" indent="-180000" algn="l" defTabSz="914400" rtl="0" eaLnBrk="1" latinLnBrk="0" hangingPunct="1">
      <a:lnSpc>
        <a:spcPct val="102000"/>
      </a:lnSpc>
      <a:spcBef>
        <a:spcPts val="600"/>
      </a:spcBef>
      <a:buFont typeface="Symbol" panose="05050102010706020507" pitchFamily="18" charset="2"/>
      <a:buChar char="-"/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540000" indent="-180000" algn="l" defTabSz="914400" rtl="0" eaLnBrk="1" latinLnBrk="0" hangingPunct="1">
      <a:lnSpc>
        <a:spcPct val="102000"/>
      </a:lnSpc>
      <a:spcBef>
        <a:spcPts val="600"/>
      </a:spcBef>
      <a:buFont typeface="Arial" panose="020B0604020202020204" pitchFamily="34" charset="0"/>
      <a:buChar char="•"/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720000" indent="-180000" algn="l" defTabSz="914400" rtl="0" eaLnBrk="1" latinLnBrk="0" hangingPunct="1">
      <a:lnSpc>
        <a:spcPct val="102000"/>
      </a:lnSpc>
      <a:spcBef>
        <a:spcPts val="600"/>
      </a:spcBef>
      <a:buFont typeface="Symbol" panose="05050102010706020507" pitchFamily="18" charset="2"/>
      <a:buChar char="-"/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0000" indent="-180000" algn="l" defTabSz="914400" rtl="0" eaLnBrk="1" latinLnBrk="0" hangingPunct="1">
      <a:lnSpc>
        <a:spcPct val="102000"/>
      </a:lnSpc>
      <a:spcBef>
        <a:spcPts val="500"/>
      </a:spcBef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360000" indent="-180000" algn="l" defTabSz="914400" rtl="0" eaLnBrk="1" latinLnBrk="0" hangingPunct="1">
      <a:lnSpc>
        <a:spcPct val="102000"/>
      </a:lnSpc>
      <a:spcBef>
        <a:spcPts val="500"/>
      </a:spcBef>
      <a:buFont typeface="Symbol" panose="05050102010706020507" pitchFamily="18" charset="2"/>
      <a:buChar char="-"/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540000" indent="-180000" algn="l" defTabSz="914400" rtl="0" eaLnBrk="1" latinLnBrk="0" hangingPunct="1">
      <a:lnSpc>
        <a:spcPct val="102000"/>
      </a:lnSpc>
      <a:spcBef>
        <a:spcPts val="500"/>
      </a:spcBef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720000" indent="-180000" algn="l" defTabSz="914400" rtl="0" eaLnBrk="1" latinLnBrk="0" hangingPunct="1">
      <a:lnSpc>
        <a:spcPct val="102000"/>
      </a:lnSpc>
      <a:spcBef>
        <a:spcPts val="500"/>
      </a:spcBef>
      <a:buFont typeface="Symbol" panose="05050102010706020507" pitchFamily="18" charset="2"/>
      <a:buChar char="-"/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0" indent="0" algn="l" defTabSz="914400" rtl="0" eaLnBrk="1" latinLnBrk="0" hangingPunct="1">
      <a:lnSpc>
        <a:spcPct val="102000"/>
      </a:lnSpc>
      <a:spcBef>
        <a:spcPts val="500"/>
      </a:spcBef>
      <a:buFontTx/>
      <a:buNone/>
      <a:defRPr sz="900" kern="1200" baseline="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4BBD4D9F-B28A-4D9E-93E1-38FADE533789}">
          <p14:sldIdLst>
            <p14:sldId id="317"/>
            <p14:sldId id="318"/>
            <p14:sldId id="321"/>
            <p14:sldId id="403"/>
            <p14:sldId id="417"/>
            <p14:sldId id="443"/>
            <p14:sldId id="445"/>
            <p14:sldId id="447"/>
            <p14:sldId id="449"/>
            <p14:sldId id="446"/>
            <p14:sldId id="448"/>
            <p14:sldId id="450"/>
            <p14:sldId id="451"/>
            <p14:sldId id="452"/>
            <p14:sldId id="453"/>
            <p14:sldId id="454"/>
            <p14:sldId id="455"/>
            <p14:sldId id="456"/>
            <p14:sldId id="338"/>
            <p14:sldId id="325"/>
            <p14:sldId id="431"/>
            <p14:sldId id="435"/>
          </p14:sldIdLst>
        </p14:section>
        <p14:section name="Beispielfolien" id="{BC5AA425-3199-4F3B-843C-8D808DDB4F97}">
          <p14:sldIdLst>
            <p14:sldId id="442"/>
            <p14:sldId id="423"/>
            <p14:sldId id="320"/>
            <p14:sldId id="369"/>
            <p14:sldId id="420"/>
            <p14:sldId id="4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E7898B8-3E61-D343-3B20-F7DBF3F73488}" name="Michael Engel" initials="ME" userId="S::v011660@vkbads.de::392659fa-2052-4aca-a010-40bd237b820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24589"/>
    <a:srgbClr val="B47D00"/>
    <a:srgbClr val="83395B"/>
    <a:srgbClr val="C90000"/>
    <a:srgbClr val="731845"/>
    <a:srgbClr val="792244"/>
    <a:srgbClr val="FF33CC"/>
    <a:srgbClr val="9C9552"/>
    <a:srgbClr val="397A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CE91C05B-A8FE-4492-80FE-76F493F86D77}">
  <a:tblStyle styleId="{CE91C05B-A8FE-4492-80FE-76F493F86D77}" styleName="VK Tabelle">
    <a:tblBg/>
    <a:wholeTbl>
      <a:tcTxStyle b="off" i="off">
        <a:fontRef idx="minor"/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 w="6350" cap="flat" cmpd="sng" algn="ctr">
              <a:solidFill>
                <a:srgbClr val="024589"/>
              </a:solidFill>
              <a:prstDash val="solid"/>
            </a:ln>
          </a:insideH>
          <a:insideV>
            <a:ln w="6350" cap="flat" cmpd="sng" algn="ctr">
              <a:solidFill>
                <a:srgbClr val="024589"/>
              </a:solidFill>
              <a:prstDash val="solid"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TxStyle b="on" i="off">
        <a:fontRef idx="major"/>
        <a:schemeClr val="tx1"/>
      </a:tcTxStyle>
      <a:tcStyle>
        <a:tcBdr/>
      </a:tcStyle>
    </a:lastRow>
    <a:seCell>
      <a:tcStyle>
        <a:tcBdr/>
      </a:tcStyle>
    </a:seCell>
    <a:swCell>
      <a:tcStyle>
        <a:tcBdr/>
      </a:tcStyle>
    </a:swCell>
    <a:firstRow>
      <a:tcTxStyle b="on" i="off">
        <a:fontRef idx="major"/>
        <a:srgbClr val="024589"/>
      </a:tcTxStyle>
      <a:tcStyle>
        <a:tcBdr/>
      </a:tcStyle>
    </a:firstRow>
    <a:neCell>
      <a:tcStyle>
        <a:tcBdr/>
      </a:tcStyle>
    </a:neCell>
    <a:nwCell>
      <a:tcStyle>
        <a:tcBdr/>
      </a:tcStyle>
    </a:nwCell>
    <a:extLst/>
  </a:tblStyle>
  <a:tblStyle styleId="{EDB3DEF0-6B04-4BE9-9C76-D7702841BABC}" styleName="VK Agenda-Tabelle">
    <a:tblBg>
      <a:fill>
        <a:solidFill>
          <a:srgbClr val="B47D00">
            <a:alpha val="40000"/>
          </a:srgbClr>
        </a:solidFill>
      </a:fill>
    </a:tblBg>
    <a:wholeTbl>
      <a:tcTxStyle b="on" i="off">
        <a:fontRef idx="major"/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  <a:tl2br>
            <a:ln>
              <a:noFill/>
            </a:ln>
          </a:tl2br>
          <a:tr2bl>
            <a:ln>
              <a:noFill/>
            </a:ln>
          </a:tr2bl>
        </a:tcBdr>
        <a:fill>
          <a:noFill/>
        </a:fill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  <a:extLst/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9" autoAdjust="0"/>
    <p:restoredTop sz="88954" autoAdjust="0"/>
  </p:normalViewPr>
  <p:slideViewPr>
    <p:cSldViewPr showGuides="1">
      <p:cViewPr varScale="1">
        <p:scale>
          <a:sx n="99" d="100"/>
          <a:sy n="99" d="100"/>
        </p:scale>
        <p:origin x="103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40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ags" Target="tags/tag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CDBEA-F110-456A-8009-E30CCCBCB3B8}" type="datetimeFigureOut">
              <a:rPr lang="de-DE" smtClean="0"/>
              <a:t>24.03.2025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7355F-D534-436D-8013-1FF9BDE2205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4938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4873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44477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675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21416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299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01461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7480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2035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43217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170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@startuml</a:t>
            </a:r>
          </a:p>
          <a:p>
            <a:r>
              <a:rPr lang="de-DE" dirty="0" err="1"/>
              <a:t>class</a:t>
            </a:r>
            <a:r>
              <a:rPr lang="de-DE" dirty="0"/>
              <a:t> World {</a:t>
            </a:r>
          </a:p>
          <a:p>
            <a:r>
              <a:rPr lang="de-DE" dirty="0"/>
              <a:t>       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()</a:t>
            </a:r>
          </a:p>
          <a:p>
            <a:r>
              <a:rPr lang="de-DE" dirty="0"/>
              <a:t>    }</a:t>
            </a:r>
          </a:p>
          <a:p>
            <a:endParaRPr lang="de-DE" dirty="0"/>
          </a:p>
          <a:p>
            <a:r>
              <a:rPr lang="de-DE" dirty="0"/>
              <a:t>    </a:t>
            </a:r>
            <a:r>
              <a:rPr lang="de-DE" dirty="0" err="1"/>
              <a:t>class</a:t>
            </a:r>
            <a:r>
              <a:rPr lang="de-DE" dirty="0"/>
              <a:t> Actor {</a:t>
            </a:r>
          </a:p>
          <a:p>
            <a:r>
              <a:rPr lang="de-DE" dirty="0"/>
              <a:t>       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()</a:t>
            </a:r>
          </a:p>
          <a:p>
            <a:r>
              <a:rPr lang="de-DE" dirty="0"/>
              <a:t>       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move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r>
              <a:rPr lang="de-DE" dirty="0"/>
              <a:t>        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setRotation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angle)</a:t>
            </a:r>
          </a:p>
          <a:p>
            <a:r>
              <a:rPr lang="de-DE" dirty="0"/>
              <a:t>        </a:t>
            </a:r>
          </a:p>
          <a:p>
            <a:r>
              <a:rPr lang="de-DE" dirty="0"/>
              <a:t>    }</a:t>
            </a:r>
          </a:p>
          <a:p>
            <a:endParaRPr lang="de-DE" dirty="0"/>
          </a:p>
          <a:p>
            <a:r>
              <a:rPr lang="de-DE" dirty="0"/>
              <a:t>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class</a:t>
            </a:r>
            <a:r>
              <a:rPr lang="de-DE" dirty="0"/>
              <a:t> </a:t>
            </a:r>
            <a:r>
              <a:rPr lang="de-DE" dirty="0" err="1"/>
              <a:t>CarsWorld</a:t>
            </a:r>
            <a:r>
              <a:rPr lang="de-DE" dirty="0"/>
              <a:t> {</a:t>
            </a:r>
          </a:p>
          <a:p>
            <a:r>
              <a:rPr lang="de-DE" dirty="0"/>
              <a:t>    +</a:t>
            </a:r>
            <a:r>
              <a:rPr lang="de-DE" dirty="0" err="1"/>
              <a:t>CarsWorld</a:t>
            </a:r>
            <a:r>
              <a:rPr lang="de-DE" dirty="0"/>
              <a:t>()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()</a:t>
            </a:r>
          </a:p>
          <a:p>
            <a:r>
              <a:rPr lang="de-DE" dirty="0"/>
              <a:t>    -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prepare</a:t>
            </a:r>
            <a:r>
              <a:rPr lang="de-DE" dirty="0"/>
              <a:t>()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class</a:t>
            </a:r>
            <a:r>
              <a:rPr lang="de-DE" dirty="0"/>
              <a:t> Car  {</a:t>
            </a:r>
          </a:p>
          <a:p>
            <a:r>
              <a:rPr lang="de-DE" dirty="0"/>
              <a:t>    -Driver </a:t>
            </a:r>
            <a:r>
              <a:rPr lang="de-DE" dirty="0" err="1"/>
              <a:t>driver</a:t>
            </a:r>
            <a:endParaRPr lang="de-DE" dirty="0"/>
          </a:p>
          <a:p>
            <a:r>
              <a:rPr lang="de-DE" dirty="0"/>
              <a:t>    +Car(Driver </a:t>
            </a:r>
            <a:r>
              <a:rPr lang="de-DE" dirty="0" err="1"/>
              <a:t>driver</a:t>
            </a:r>
            <a:r>
              <a:rPr lang="de-DE" dirty="0"/>
              <a:t>)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()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moveAll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class</a:t>
            </a:r>
            <a:r>
              <a:rPr lang="de-DE" dirty="0"/>
              <a:t> Wheel  {</a:t>
            </a:r>
          </a:p>
          <a:p>
            <a:r>
              <a:rPr lang="de-DE" dirty="0"/>
              <a:t>    +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nextImageTurn</a:t>
            </a:r>
            <a:endParaRPr lang="de-DE" dirty="0"/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act</a:t>
            </a:r>
            <a:r>
              <a:rPr lang="de-DE" dirty="0"/>
              <a:t>()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moveAndTurn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)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turnImage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degrees</a:t>
            </a:r>
            <a:r>
              <a:rPr lang="de-DE" dirty="0"/>
              <a:t>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r>
              <a:rPr lang="de-DE" dirty="0" err="1"/>
              <a:t>class</a:t>
            </a:r>
            <a:r>
              <a:rPr lang="de-DE" dirty="0"/>
              <a:t> Driver  {</a:t>
            </a:r>
          </a:p>
          <a:p>
            <a:r>
              <a:rPr lang="de-DE" dirty="0"/>
              <a:t>    +</a:t>
            </a:r>
            <a:r>
              <a:rPr lang="de-DE" dirty="0" err="1"/>
              <a:t>void</a:t>
            </a:r>
            <a:r>
              <a:rPr lang="de-DE" dirty="0"/>
              <a:t> </a:t>
            </a:r>
            <a:r>
              <a:rPr lang="de-DE" dirty="0" err="1"/>
              <a:t>moveAndRotate</a:t>
            </a:r>
            <a:r>
              <a:rPr lang="de-DE" dirty="0"/>
              <a:t>(</a:t>
            </a:r>
            <a:r>
              <a:rPr lang="de-DE" dirty="0" err="1"/>
              <a:t>int</a:t>
            </a:r>
            <a:r>
              <a:rPr lang="de-DE" dirty="0"/>
              <a:t> </a:t>
            </a:r>
            <a:r>
              <a:rPr lang="de-DE" dirty="0" err="1"/>
              <a:t>distance</a:t>
            </a:r>
            <a:r>
              <a:rPr lang="de-DE" dirty="0"/>
              <a:t>, </a:t>
            </a:r>
            <a:r>
              <a:rPr lang="de-DE" dirty="0" err="1"/>
              <a:t>int</a:t>
            </a:r>
            <a:r>
              <a:rPr lang="de-DE" dirty="0"/>
              <a:t> angle)</a:t>
            </a:r>
          </a:p>
          <a:p>
            <a:r>
              <a:rPr lang="de-DE" dirty="0"/>
              <a:t>}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Actor &lt;|-- Car</a:t>
            </a:r>
          </a:p>
          <a:p>
            <a:r>
              <a:rPr lang="de-DE" dirty="0"/>
              <a:t>Actor &lt;|-- Wheel</a:t>
            </a:r>
          </a:p>
          <a:p>
            <a:r>
              <a:rPr lang="de-DE" dirty="0"/>
              <a:t>Actor &lt;|-- Driver</a:t>
            </a:r>
          </a:p>
          <a:p>
            <a:endParaRPr lang="de-DE" dirty="0"/>
          </a:p>
          <a:p>
            <a:r>
              <a:rPr lang="de-DE" dirty="0"/>
              <a:t>World &lt;|-- </a:t>
            </a:r>
            <a:r>
              <a:rPr lang="de-DE" dirty="0" err="1"/>
              <a:t>CarsWorld</a:t>
            </a:r>
            <a:endParaRPr lang="de-DE" dirty="0"/>
          </a:p>
          <a:p>
            <a:endParaRPr lang="de-DE" dirty="0"/>
          </a:p>
          <a:p>
            <a:r>
              <a:rPr lang="de-DE" dirty="0"/>
              <a:t>@enduml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12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11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4567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9220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6129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521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82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6712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7355F-D534-436D-8013-1FF9BDE22055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3195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emf"/><Relationship Id="rId4" Type="http://schemas.openxmlformats.org/officeDocument/2006/relationships/image" Target="../media/image9.w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2.w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9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wmf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2"/>
          <a:srcRect t="14981"/>
          <a:stretch/>
        </p:blipFill>
        <p:spPr>
          <a:xfrm>
            <a:off x="0" y="-59268"/>
            <a:ext cx="12192000" cy="6917267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8E6920A-26D6-44DB-A275-786E84520AB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094800" y="1629057"/>
            <a:ext cx="6102000" cy="52563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78894"/>
            <a:ext cx="6094800" cy="4278594"/>
          </a:xfrm>
          <a:noFill/>
        </p:spPr>
        <p:txBody>
          <a:bodyPr lIns="658800" rIns="360000" bIns="1825200" anchor="b"/>
          <a:lstStyle>
            <a:lvl1pPr algn="l">
              <a:lnSpc>
                <a:spcPct val="100000"/>
              </a:lnSpc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Neue Titelmasterformat durch Klicken bearbeiten</a:t>
            </a:r>
            <a:br>
              <a:rPr lang="de-DE" dirty="0"/>
            </a:br>
            <a:r>
              <a:rPr lang="de-DE" dirty="0"/>
              <a:t>max. 3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7546" y="5171180"/>
            <a:ext cx="5649954" cy="786129"/>
          </a:xfrm>
          <a:prstGeom prst="rect">
            <a:avLst/>
          </a:prstGeom>
        </p:spPr>
        <p:txBody>
          <a:bodyPr lIns="658800"/>
          <a:lstStyle>
            <a:lvl1pPr marL="0" indent="0" algn="l">
              <a:lnSpc>
                <a:spcPct val="112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0" y="6269030"/>
            <a:ext cx="5651500" cy="287371"/>
          </a:xfrm>
        </p:spPr>
        <p:txBody>
          <a:bodyPr lIns="65880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708512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orient="horz" pos="4061" userDrawn="1">
          <p15:clr>
            <a:srgbClr val="FBAE40"/>
          </p15:clr>
        </p15:guide>
        <p15:guide id="3" orient="horz" pos="1626" userDrawn="1">
          <p15:clr>
            <a:srgbClr val="FBAE40"/>
          </p15:clr>
        </p15:guide>
        <p15:guide id="4" orient="horz" pos="3974" userDrawn="1">
          <p15:clr>
            <a:srgbClr val="FBAE40"/>
          </p15:clr>
        </p15:guide>
        <p15:guide id="5" orient="horz" pos="3257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groß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4284000" y="0"/>
            <a:ext cx="7908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2913" y="295428"/>
            <a:ext cx="3627437" cy="882000"/>
          </a:xfrm>
        </p:spPr>
        <p:txBody>
          <a:bodyPr/>
          <a:lstStyle/>
          <a:p>
            <a:r>
              <a:rPr lang="de-DE" dirty="0"/>
              <a:t>Titelmasterformat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1" y="6252701"/>
            <a:ext cx="3627549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3027" y="1454400"/>
            <a:ext cx="3627323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0" name="Onlinebild-Platzhalter 2">
            <a:extLst>
              <a:ext uri="{FF2B5EF4-FFF2-40B4-BE49-F238E27FC236}">
                <a16:creationId xmlns:a16="http://schemas.microsoft.com/office/drawing/2014/main" id="{6FD58222-D3E9-4298-8AC6-DDA9C8D75AA5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0334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64">
          <p15:clr>
            <a:srgbClr val="FBAE40"/>
          </p15:clr>
        </p15:guide>
        <p15:guide id="2" pos="2699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groß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7905713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125200" y="295428"/>
            <a:ext cx="3628800" cy="882000"/>
          </a:xfrm>
        </p:spPr>
        <p:txBody>
          <a:bodyPr/>
          <a:lstStyle/>
          <a:p>
            <a:r>
              <a:rPr lang="de-DE" dirty="0"/>
              <a:t>Titelmasterformat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8125200" y="1454400"/>
            <a:ext cx="3628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1DE3825D-7FD1-4F4B-B086-2B7EFCEF391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11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02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979">
          <p15:clr>
            <a:srgbClr val="FBAE40"/>
          </p15:clr>
        </p15:guide>
        <p15:guide id="2" pos="511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palten mit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442800" y="35814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7" name="Bildplatzhalter 16"/>
          <p:cNvSpPr>
            <a:spLocks noGrp="1"/>
          </p:cNvSpPr>
          <p:nvPr>
            <p:ph type="pic" sz="quarter" idx="21"/>
          </p:nvPr>
        </p:nvSpPr>
        <p:spPr>
          <a:xfrm>
            <a:off x="442913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Bildplatzhalter 16"/>
          <p:cNvSpPr>
            <a:spLocks noGrp="1"/>
          </p:cNvSpPr>
          <p:nvPr>
            <p:ph type="pic" sz="quarter" idx="22"/>
          </p:nvPr>
        </p:nvSpPr>
        <p:spPr>
          <a:xfrm>
            <a:off x="4284000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9" name="Bildplatzhalter 16"/>
          <p:cNvSpPr>
            <a:spLocks noGrp="1"/>
          </p:cNvSpPr>
          <p:nvPr>
            <p:ph type="pic" sz="quarter" idx="23"/>
          </p:nvPr>
        </p:nvSpPr>
        <p:spPr>
          <a:xfrm>
            <a:off x="8125087" y="1452563"/>
            <a:ext cx="3629025" cy="1803400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extplatzhalter 13"/>
          <p:cNvSpPr>
            <a:spLocks noGrp="1"/>
          </p:cNvSpPr>
          <p:nvPr>
            <p:ph type="body" sz="quarter" idx="24"/>
          </p:nvPr>
        </p:nvSpPr>
        <p:spPr>
          <a:xfrm>
            <a:off x="4284000" y="35820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25"/>
          </p:nvPr>
        </p:nvSpPr>
        <p:spPr>
          <a:xfrm>
            <a:off x="8125200" y="3582000"/>
            <a:ext cx="3628800" cy="23838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accent2"/>
                </a:solidFill>
              </a:defRPr>
            </a:lvl1pPr>
            <a:lvl2pPr marL="0" indent="0" algn="ctr">
              <a:spcBef>
                <a:spcPts val="1000"/>
              </a:spcBef>
              <a:buFontTx/>
              <a:buNone/>
              <a:defRPr/>
            </a:lvl2pPr>
            <a:lvl3pPr marL="0" indent="0" algn="ctr">
              <a:spcBef>
                <a:spcPts val="0"/>
              </a:spcBef>
              <a:buFontTx/>
              <a:buNone/>
              <a:defRPr sz="1600" baseline="0"/>
            </a:lvl3pPr>
            <a:lvl4pPr marL="0" indent="0" algn="ctr">
              <a:spcBef>
                <a:spcPts val="0"/>
              </a:spcBef>
              <a:buFontTx/>
              <a:buNone/>
              <a:defRPr sz="1400" b="1">
                <a:solidFill>
                  <a:schemeClr val="accent2"/>
                </a:solidFill>
              </a:defRPr>
            </a:lvl4pPr>
            <a:lvl5pPr marL="0" indent="0" algn="ctr">
              <a:spcBef>
                <a:spcPts val="800"/>
              </a:spcBef>
              <a:buFontTx/>
              <a:buNone/>
              <a:defRPr b="0" baseline="0">
                <a:solidFill>
                  <a:schemeClr val="tx1"/>
                </a:solidFill>
              </a:defRPr>
            </a:lvl5pPr>
            <a:lvl6pPr marL="0" indent="0" algn="ctr">
              <a:spcBef>
                <a:spcPts val="0"/>
              </a:spcBef>
              <a:buFontTx/>
              <a:buNone/>
              <a:defRPr/>
            </a:lvl6pPr>
            <a:lvl7pPr marL="0" indent="0" algn="ctr">
              <a:spcBef>
                <a:spcPts val="0"/>
              </a:spcBef>
              <a:buNone/>
              <a:defRPr/>
            </a:lvl7pPr>
            <a:lvl8pPr marL="0" indent="0" algn="ctr">
              <a:spcBef>
                <a:spcPts val="0"/>
              </a:spcBef>
              <a:buNone/>
              <a:defRPr/>
            </a:lvl8pPr>
            <a:lvl9pPr algn="ctr">
              <a:spcBef>
                <a:spcPts val="0"/>
              </a:spcBef>
              <a:defRPr sz="14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5670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pos="2565" userDrawn="1">
          <p15:clr>
            <a:srgbClr val="FBAE40"/>
          </p15:clr>
        </p15:guide>
        <p15:guide id="1" pos="4979">
          <p15:clr>
            <a:srgbClr val="FBAE40"/>
          </p15:clr>
        </p15:guide>
        <p15:guide id="2" pos="5117">
          <p15:clr>
            <a:srgbClr val="FBAE40"/>
          </p15:clr>
        </p15:guide>
        <p15:guide id="3" pos="269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 Vollfläche mit Teas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2912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4213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s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5468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bg1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867F8A5-D449-4895-A700-562368377BAF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57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s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42913" y="497265"/>
            <a:ext cx="11304587" cy="546856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6000" b="1">
                <a:solidFill>
                  <a:schemeClr val="accent2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None/>
              <a:defRPr sz="6000" b="1"/>
            </a:lvl2pPr>
            <a:lvl3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6000" b="1"/>
            </a:lvl3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254397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1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m, Bild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8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442800" y="145415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3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0" name="Onlinebild-Platzhalter 2">
            <a:extLst>
              <a:ext uri="{FF2B5EF4-FFF2-40B4-BE49-F238E27FC236}">
                <a16:creationId xmlns:a16="http://schemas.microsoft.com/office/drawing/2014/main" id="{F256263F-6ADB-416E-A049-B4499EA97FF3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55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gramm, Bild recht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6091540" y="0"/>
            <a:ext cx="61004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5544000" cy="88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442800" y="1454150"/>
            <a:ext cx="5544000" cy="3693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5274759"/>
            <a:ext cx="5543550" cy="73008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2pPr>
            <a:lvl3pPr marL="0" indent="0">
              <a:spcBef>
                <a:spcPts val="500"/>
              </a:spcBef>
              <a:buNone/>
              <a:defRPr sz="1400">
                <a:solidFill>
                  <a:schemeClr val="bg1"/>
                </a:solidFill>
              </a:defRPr>
            </a:lvl3pPr>
            <a:lvl4pPr marL="180000" indent="-1800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</a:defRPr>
            </a:lvl4pPr>
            <a:lvl5pPr marL="0" indent="0">
              <a:buNone/>
              <a:defRPr sz="900">
                <a:solidFill>
                  <a:schemeClr val="bg1"/>
                </a:solidFill>
              </a:defRPr>
            </a:lvl5pPr>
            <a:lvl6pPr marL="0" indent="0">
              <a:buNone/>
              <a:defRPr sz="900">
                <a:solidFill>
                  <a:schemeClr val="bg1"/>
                </a:solidFill>
              </a:defRPr>
            </a:lvl6pPr>
            <a:lvl7pPr marL="0" indent="0">
              <a:lnSpc>
                <a:spcPct val="102000"/>
              </a:lnSpc>
              <a:buNone/>
              <a:defRPr sz="900">
                <a:solidFill>
                  <a:schemeClr val="bg1"/>
                </a:solidFill>
              </a:defRPr>
            </a:lvl7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2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22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Foliennummernplatzhalter 13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5" name="Grafik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3" name="Onlinebild-Platzhalter 2">
            <a:extLst>
              <a:ext uri="{FF2B5EF4-FFF2-40B4-BE49-F238E27FC236}">
                <a16:creationId xmlns:a16="http://schemas.microsoft.com/office/drawing/2014/main" id="{C02540E7-D5D1-42D3-A667-E0CE514F8F43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9499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4"/>
          </p:nvPr>
        </p:nvSpPr>
        <p:spPr>
          <a:xfrm>
            <a:off x="442800" y="1452562"/>
            <a:ext cx="11304000" cy="36942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5274759"/>
            <a:ext cx="5543550" cy="730080"/>
          </a:xfrm>
          <a:prstGeom prst="rect">
            <a:avLst/>
          </a:prstGeom>
        </p:spPr>
        <p:txBody>
          <a:bodyPr anchor="b" anchorCtr="0"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  <a:lvl2pPr marL="180000" indent="-180000"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</a:defRPr>
            </a:lvl2pPr>
            <a:lvl3pPr marL="0" indent="0">
              <a:spcBef>
                <a:spcPts val="500"/>
              </a:spcBef>
              <a:buNone/>
              <a:defRPr sz="1400">
                <a:solidFill>
                  <a:schemeClr val="accent2"/>
                </a:solidFill>
              </a:defRPr>
            </a:lvl3pPr>
            <a:lvl4pPr marL="180000" indent="-180000"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accent2"/>
                </a:solidFill>
              </a:defRPr>
            </a:lvl4pPr>
            <a:lvl5pPr marL="0" indent="0">
              <a:buNone/>
              <a:defRPr sz="900">
                <a:solidFill>
                  <a:schemeClr val="accent2"/>
                </a:solidFill>
              </a:defRPr>
            </a:lvl5pPr>
            <a:lvl6pPr marL="0" indent="0">
              <a:buNone/>
              <a:defRPr sz="900">
                <a:solidFill>
                  <a:schemeClr val="accent2"/>
                </a:solidFill>
              </a:defRPr>
            </a:lvl6pPr>
            <a:lvl7pPr marL="0" indent="0">
              <a:lnSpc>
                <a:spcPct val="102000"/>
              </a:lnSpc>
              <a:buNone/>
              <a:defRPr sz="900">
                <a:solidFill>
                  <a:schemeClr val="accent2"/>
                </a:solidFill>
              </a:defRPr>
            </a:lvl7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85125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0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Diagrammplatzhalter 6"/>
          <p:cNvSpPr>
            <a:spLocks noGrp="1"/>
          </p:cNvSpPr>
          <p:nvPr>
            <p:ph type="chart" sz="quarter" idx="17"/>
          </p:nvPr>
        </p:nvSpPr>
        <p:spPr>
          <a:xfrm>
            <a:off x="6205538" y="145415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  <p:sp>
        <p:nvSpPr>
          <p:cNvPr id="13" name="Diagrammplatzhalter 6"/>
          <p:cNvSpPr>
            <a:spLocks noGrp="1"/>
          </p:cNvSpPr>
          <p:nvPr>
            <p:ph type="chart" sz="quarter" idx="18"/>
          </p:nvPr>
        </p:nvSpPr>
        <p:spPr>
          <a:xfrm>
            <a:off x="442913" y="1454400"/>
            <a:ext cx="5544000" cy="4511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Diagramm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45234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2854BDA0-AA86-4ACD-B303-1AE49219ECB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8612656-AB29-481B-AC57-C44B578791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9" name="Onlinebild-Platzhalter 3">
            <a:extLst>
              <a:ext uri="{FF2B5EF4-FFF2-40B4-BE49-F238E27FC236}">
                <a16:creationId xmlns:a16="http://schemas.microsoft.com/office/drawing/2014/main" id="{1FE9E881-80B1-4EB3-81CB-8AB5831DC7B5}"/>
              </a:ext>
            </a:extLst>
          </p:cNvPr>
          <p:cNvSpPr>
            <a:spLocks noGrp="1" noChangeAspect="1"/>
          </p:cNvSpPr>
          <p:nvPr>
            <p:ph type="clipArt" sz="quarter" idx="11" hasCustomPrompt="1"/>
          </p:nvPr>
        </p:nvSpPr>
        <p:spPr>
          <a:xfrm>
            <a:off x="6094800" y="1630800"/>
            <a:ext cx="6102000" cy="525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78894"/>
            <a:ext cx="6094800" cy="4278594"/>
          </a:xfrm>
          <a:noFill/>
        </p:spPr>
        <p:txBody>
          <a:bodyPr lIns="658800" rIns="360000" bIns="1825200" anchor="b"/>
          <a:lstStyle>
            <a:lvl1pPr algn="l">
              <a:lnSpc>
                <a:spcPct val="100000"/>
              </a:lnSpc>
              <a:defRPr sz="2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Neue Titelmasterformat durch Klicken bearbeiten</a:t>
            </a:r>
            <a:br>
              <a:rPr lang="de-DE" dirty="0"/>
            </a:br>
            <a:r>
              <a:rPr lang="de-DE" dirty="0"/>
              <a:t>max. 3 Zeilen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097546" y="5171180"/>
            <a:ext cx="5649954" cy="786129"/>
          </a:xfrm>
          <a:prstGeom prst="rect">
            <a:avLst/>
          </a:prstGeom>
        </p:spPr>
        <p:txBody>
          <a:bodyPr lIns="658800"/>
          <a:lstStyle>
            <a:lvl1pPr marL="0" indent="0" algn="l">
              <a:lnSpc>
                <a:spcPct val="112000"/>
              </a:lnSpc>
              <a:spcBef>
                <a:spcPts val="0"/>
              </a:spcBef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096000" y="6269030"/>
            <a:ext cx="5651500" cy="287371"/>
          </a:xfrm>
        </p:spPr>
        <p:txBody>
          <a:bodyPr lIns="658800"/>
          <a:lstStyle>
            <a:lvl1pPr marL="0" indent="0">
              <a:buNone/>
              <a:defRPr sz="1500"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13" name="Onlinebild-Platzhalter 7">
            <a:extLst>
              <a:ext uri="{FF2B5EF4-FFF2-40B4-BE49-F238E27FC236}">
                <a16:creationId xmlns:a16="http://schemas.microsoft.com/office/drawing/2014/main" id="{526B4E44-75C1-4EE1-869B-678A24CA5FC9}"/>
              </a:ext>
            </a:extLst>
          </p:cNvPr>
          <p:cNvSpPr>
            <a:spLocks noGrp="1" noChangeAspect="1"/>
          </p:cNvSpPr>
          <p:nvPr>
            <p:ph type="clipArt" sz="quarter" idx="15" hasCustomPrompt="1"/>
          </p:nvPr>
        </p:nvSpPr>
        <p:spPr>
          <a:xfrm>
            <a:off x="385403" y="6144106"/>
            <a:ext cx="5410800" cy="54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en-US" dirty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700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061">
          <p15:clr>
            <a:srgbClr val="FBAE40"/>
          </p15:clr>
        </p15:guide>
        <p15:guide id="3" orient="horz" pos="1626">
          <p15:clr>
            <a:srgbClr val="FBAE40"/>
          </p15:clr>
        </p15:guide>
        <p15:guide id="4" orient="horz" pos="3974">
          <p15:clr>
            <a:srgbClr val="FBAE40"/>
          </p15:clr>
        </p15:guide>
        <p15:guide id="5" orient="horz" pos="3257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7" name="Tabellenplatzhalter 6"/>
          <p:cNvSpPr>
            <a:spLocks noGrp="1"/>
          </p:cNvSpPr>
          <p:nvPr>
            <p:ph type="tbl" sz="quarter" idx="14"/>
          </p:nvPr>
        </p:nvSpPr>
        <p:spPr>
          <a:xfrm>
            <a:off x="442800" y="1452563"/>
            <a:ext cx="11304000" cy="4510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586002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g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5543550" cy="4510800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95000"/>
              </a:lnSpc>
              <a:spcBef>
                <a:spcPts val="0"/>
              </a:spcBef>
              <a:defRPr sz="3500" b="1">
                <a:solidFill>
                  <a:schemeClr val="accent2"/>
                </a:solidFill>
              </a:defRPr>
            </a:lvl1pPr>
            <a:lvl2pPr marL="360000" indent="-36000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500">
                <a:solidFill>
                  <a:schemeClr val="accent2"/>
                </a:solidFill>
              </a:defRPr>
            </a:lvl2pPr>
            <a:lvl3pPr marL="360000" indent="-360000">
              <a:lnSpc>
                <a:spcPct val="95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3500" b="1">
                <a:solidFill>
                  <a:schemeClr val="accent2"/>
                </a:solidFill>
              </a:defRPr>
            </a:lvl3pPr>
            <a:lvl4pPr marL="360000" indent="-360000">
              <a:spcBef>
                <a:spcPts val="0"/>
              </a:spcBef>
              <a:buFont typeface="Arial" panose="020B0604020202020204" pitchFamily="34" charset="0"/>
              <a:buChar char="•"/>
              <a:defRPr sz="3500">
                <a:solidFill>
                  <a:schemeClr val="accent2"/>
                </a:solidFill>
              </a:defRPr>
            </a:lvl4pPr>
            <a:lvl5pPr marL="0" indent="0">
              <a:lnSpc>
                <a:spcPct val="95000"/>
              </a:lnSpc>
              <a:spcBef>
                <a:spcPts val="1000"/>
              </a:spcBef>
              <a:buFontTx/>
              <a:buNone/>
              <a:defRPr sz="3500"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3236EE2-2407-49D7-A11B-62A33EFAB903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585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Region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1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3322463" y="1454400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3" name="Textplatzhalter 13"/>
          <p:cNvSpPr>
            <a:spLocks noGrp="1"/>
          </p:cNvSpPr>
          <p:nvPr>
            <p:ph type="body" sz="quarter" idx="18"/>
          </p:nvPr>
        </p:nvSpPr>
        <p:spPr>
          <a:xfrm>
            <a:off x="6205538" y="1452563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9"/>
          </p:nvPr>
        </p:nvSpPr>
        <p:spPr>
          <a:xfrm>
            <a:off x="9085088" y="1452563"/>
            <a:ext cx="2664000" cy="59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6" name="Textplatzhalter 13"/>
          <p:cNvSpPr>
            <a:spLocks noGrp="1"/>
          </p:cNvSpPr>
          <p:nvPr>
            <p:ph type="body" sz="quarter" idx="20"/>
          </p:nvPr>
        </p:nvSpPr>
        <p:spPr>
          <a:xfrm>
            <a:off x="442800" y="516155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7" name="Textplatzhalter 13"/>
          <p:cNvSpPr>
            <a:spLocks noGrp="1"/>
          </p:cNvSpPr>
          <p:nvPr>
            <p:ph type="body" sz="quarter" idx="21"/>
          </p:nvPr>
        </p:nvSpPr>
        <p:spPr>
          <a:xfrm>
            <a:off x="33228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22"/>
          </p:nvPr>
        </p:nvSpPr>
        <p:spPr>
          <a:xfrm>
            <a:off x="62064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19" name="Textplatzhalter 13"/>
          <p:cNvSpPr>
            <a:spLocks noGrp="1"/>
          </p:cNvSpPr>
          <p:nvPr>
            <p:ph type="body" sz="quarter" idx="23"/>
          </p:nvPr>
        </p:nvSpPr>
        <p:spPr>
          <a:xfrm>
            <a:off x="9086400" y="5162400"/>
            <a:ext cx="2664000" cy="804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098518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pos="1958" userDrawn="1">
          <p15:clr>
            <a:srgbClr val="FBAE40"/>
          </p15:clr>
        </p15:guide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  <p15:guide id="3" pos="2091" userDrawn="1">
          <p15:clr>
            <a:srgbClr val="FBAE40"/>
          </p15:clr>
        </p15:guide>
        <p15:guide id="4" pos="5588" userDrawn="1">
          <p15:clr>
            <a:srgbClr val="FBAE40"/>
          </p15:clr>
        </p15:guide>
        <p15:guide id="5" pos="5721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tsche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1454400"/>
            <a:ext cx="6098400" cy="5403599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 userDrawn="1"/>
        </p:nvSpPr>
        <p:spPr>
          <a:xfrm>
            <a:off x="6098400" y="1454400"/>
            <a:ext cx="6098400" cy="54035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673732"/>
            <a:ext cx="5437187" cy="1118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6311899" y="1674000"/>
            <a:ext cx="5441987" cy="111889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1" name="Bildplatzhalter 10"/>
          <p:cNvSpPr>
            <a:spLocks noGrp="1"/>
          </p:cNvSpPr>
          <p:nvPr>
            <p:ph type="pic" sz="quarter" idx="18"/>
          </p:nvPr>
        </p:nvSpPr>
        <p:spPr>
          <a:xfrm>
            <a:off x="442913" y="3103563"/>
            <a:ext cx="5437187" cy="286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19"/>
          </p:nvPr>
        </p:nvSpPr>
        <p:spPr>
          <a:xfrm>
            <a:off x="6311899" y="3103563"/>
            <a:ext cx="5441988" cy="2862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5" name="Datumsplatzhalter 34"/>
          <p:cNvSpPr>
            <a:spLocks noGrp="1"/>
          </p:cNvSpPr>
          <p:nvPr>
            <p:ph type="dt" sz="half" idx="2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36" name="Fußzeilenplatzhalter 35"/>
          <p:cNvSpPr>
            <a:spLocks noGrp="1"/>
          </p:cNvSpPr>
          <p:nvPr>
            <p:ph type="ftr" sz="quarter" idx="23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37" name="Foliennummernplatzhalter 3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2D722EAD-8A28-4218-AC41-0F49E5293A66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02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63" userDrawn="1">
          <p15:clr>
            <a:srgbClr val="FBAE40"/>
          </p15:clr>
        </p15:guide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tsche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2366433" y="2825197"/>
            <a:ext cx="3620030" cy="314062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8127470" y="2825198"/>
            <a:ext cx="3620030" cy="3140627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48422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778" userDrawn="1">
          <p15:clr>
            <a:srgbClr val="FBAE40"/>
          </p15:clr>
        </p15:guide>
        <p15:guide id="1" pos="3772" userDrawn="1">
          <p15:clr>
            <a:srgbClr val="FBAE40"/>
          </p15:clr>
        </p15:guide>
        <p15:guide id="2" pos="5112" userDrawn="1">
          <p15:clr>
            <a:srgbClr val="FBAE40"/>
          </p15:clr>
        </p15:guide>
        <p15:guide id="3" pos="14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tsche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 userDrawn="1"/>
        </p:nvSpPr>
        <p:spPr>
          <a:xfrm>
            <a:off x="6098400" y="3430800"/>
            <a:ext cx="6098400" cy="343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/>
          <p:cNvSpPr/>
          <p:nvPr userDrawn="1"/>
        </p:nvSpPr>
        <p:spPr>
          <a:xfrm>
            <a:off x="6098400" y="0"/>
            <a:ext cx="6098400" cy="3430800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2801" y="406264"/>
            <a:ext cx="5437300" cy="5559561"/>
          </a:xfrm>
        </p:spPr>
        <p:txBody>
          <a:bodyPr/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Titelmaster-format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Bildplatzhalter 10"/>
          <p:cNvSpPr>
            <a:spLocks noGrp="1"/>
          </p:cNvSpPr>
          <p:nvPr>
            <p:ph type="pic" sz="quarter" idx="18"/>
          </p:nvPr>
        </p:nvSpPr>
        <p:spPr>
          <a:xfrm>
            <a:off x="8855241" y="640800"/>
            <a:ext cx="3256547" cy="2149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0"/>
          <p:cNvSpPr>
            <a:spLocks noGrp="1"/>
          </p:cNvSpPr>
          <p:nvPr>
            <p:ph type="pic" sz="quarter" idx="19"/>
          </p:nvPr>
        </p:nvSpPr>
        <p:spPr>
          <a:xfrm>
            <a:off x="8853788" y="4072501"/>
            <a:ext cx="3258000" cy="21473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6311900" y="1580286"/>
            <a:ext cx="2462783" cy="1473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sp>
        <p:nvSpPr>
          <p:cNvPr id="15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6310799" y="4646051"/>
            <a:ext cx="2462400" cy="14724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C9E712-F95C-42B3-AFBD-DEB725363FF4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5560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04" userDrawn="1">
          <p15:clr>
            <a:srgbClr val="FBAE40"/>
          </p15:clr>
        </p15:guide>
        <p15:guide id="2" pos="3976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Entsche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6098400" y="0"/>
            <a:ext cx="6098400" cy="6858000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42801" y="406264"/>
            <a:ext cx="5437300" cy="5559561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Titelmaster-format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6456040" y="420397"/>
            <a:ext cx="2462783" cy="1473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C9E712-F95C-42B3-AFBD-DEB725363FF4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7830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tsche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0" y="0"/>
            <a:ext cx="6098400" cy="6858000"/>
          </a:xfrm>
          <a:prstGeom prst="rect">
            <a:avLst/>
          </a:prstGeom>
          <a:solidFill>
            <a:srgbClr val="8DB9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541200" y="461299"/>
            <a:ext cx="5437300" cy="5559561"/>
          </a:xfrm>
        </p:spPr>
        <p:txBody>
          <a:bodyPr/>
          <a:lstStyle>
            <a:lvl1pPr>
              <a:defRPr sz="4400">
                <a:solidFill>
                  <a:schemeClr val="accent2"/>
                </a:solidFill>
              </a:defRPr>
            </a:lvl1pPr>
          </a:lstStyle>
          <a:p>
            <a:r>
              <a:rPr lang="de-DE" dirty="0"/>
              <a:t>Titelmaster-format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800" y="461299"/>
            <a:ext cx="2462783" cy="14732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89C9E712-F95C-42B3-AFBD-DEB725363FF4}"/>
              </a:ext>
            </a:extLst>
          </p:cNvPr>
          <p:cNvPicPr>
            <a:picLocks/>
          </p:cNvPicPr>
          <p:nvPr userDrawn="1"/>
        </p:nvPicPr>
        <p:blipFill>
          <a:blip r:embed="rId3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97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93015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411808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78"/>
            <a:ext cx="12194773" cy="685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sp>
        <p:nvSpPr>
          <p:cNvPr id="16" name="Tabellenplatzhalter 15"/>
          <p:cNvSpPr>
            <a:spLocks noGrp="1"/>
          </p:cNvSpPr>
          <p:nvPr>
            <p:ph type="tbl" sz="quarter" idx="16"/>
          </p:nvPr>
        </p:nvSpPr>
        <p:spPr>
          <a:xfrm>
            <a:off x="6096001" y="1452563"/>
            <a:ext cx="6096000" cy="4513262"/>
          </a:xfrm>
          <a:prstGeom prst="rect">
            <a:avLst/>
          </a:prstGeom>
        </p:spPr>
        <p:txBody>
          <a:bodyPr anchor="t" anchorCtr="0"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D58453F-24DF-495C-A479-5DA33AC935D3}"/>
              </a:ext>
            </a:extLst>
          </p:cNvPr>
          <p:cNvPicPr>
            <a:picLocks/>
          </p:cNvPicPr>
          <p:nvPr userDrawn="1"/>
        </p:nvPicPr>
        <p:blipFill>
          <a:blip r:embed="rId5"/>
          <a:srcRect/>
          <a:stretch/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5DC1FDF7-031E-493D-9CE9-A7A2D2D6352E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A440362F-7980-4ECA-934C-2ABEEADF17B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Abteilung, Referent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E9E24D1-6A47-4DB7-9FF5-44400DA1343B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55956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sprechpart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700" cy="882000"/>
          </a:xfrm>
        </p:spPr>
        <p:txBody>
          <a:bodyPr/>
          <a:lstStyle>
            <a:lvl1pPr>
              <a:defRPr sz="3000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accent2"/>
                </a:solidFill>
              </a:defRPr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2366433" y="4642812"/>
            <a:ext cx="3620030" cy="132301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250" b="1">
                <a:solidFill>
                  <a:schemeClr val="accent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FontTx/>
              <a:buNone/>
              <a:defRPr sz="2250">
                <a:solidFill>
                  <a:schemeClr val="accent2"/>
                </a:solidFill>
              </a:defRPr>
            </a:lvl2pPr>
            <a:lvl3pPr>
              <a:defRPr sz="225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8" name="Textplatzhalter 13"/>
          <p:cNvSpPr>
            <a:spLocks noGrp="1"/>
          </p:cNvSpPr>
          <p:nvPr>
            <p:ph type="body" sz="quarter" idx="17"/>
          </p:nvPr>
        </p:nvSpPr>
        <p:spPr>
          <a:xfrm>
            <a:off x="8127470" y="4644000"/>
            <a:ext cx="3620030" cy="1324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2250" b="1">
                <a:solidFill>
                  <a:schemeClr val="accent2"/>
                </a:solidFill>
              </a:defRPr>
            </a:lvl1pPr>
            <a:lvl2pPr marL="0" indent="0">
              <a:lnSpc>
                <a:spcPct val="95000"/>
              </a:lnSpc>
              <a:spcBef>
                <a:spcPts val="0"/>
              </a:spcBef>
              <a:buNone/>
              <a:defRPr sz="2250">
                <a:solidFill>
                  <a:schemeClr val="accent2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/>
            </a:lvl5pPr>
            <a:lvl6pPr>
              <a:defRPr sz="1800" baseline="0"/>
            </a:lvl6pPr>
            <a:lvl7pPr>
              <a:spcBef>
                <a:spcPts val="600"/>
              </a:spcBef>
              <a:defRPr sz="1600"/>
            </a:lvl7pPr>
            <a:lvl8pPr marL="180000" indent="-180000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/>
            </a:lvl8pPr>
            <a:lvl9pPr marL="360000" indent="-180000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8"/>
          </p:nvPr>
        </p:nvSpPr>
        <p:spPr>
          <a:xfrm>
            <a:off x="442914" y="4266856"/>
            <a:ext cx="1688342" cy="16883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Bildplatzhalter 6"/>
          <p:cNvSpPr>
            <a:spLocks noGrp="1" noChangeAspect="1"/>
          </p:cNvSpPr>
          <p:nvPr>
            <p:ph type="pic" sz="quarter" idx="19"/>
          </p:nvPr>
        </p:nvSpPr>
        <p:spPr>
          <a:xfrm>
            <a:off x="6221640" y="4266856"/>
            <a:ext cx="1688342" cy="1688342"/>
          </a:xfrm>
          <a:prstGeom prst="ellipse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284143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2">
          <p15:clr>
            <a:srgbClr val="FBAE40"/>
          </p15:clr>
        </p15:guide>
        <p15:guide id="2" pos="5112">
          <p15:clr>
            <a:srgbClr val="FBAE40"/>
          </p15:clr>
        </p15:guide>
        <p15:guide id="3" orient="horz" pos="1778">
          <p15:clr>
            <a:srgbClr val="FBAE40"/>
          </p15:clr>
        </p15:guide>
        <p15:guide id="4" pos="1488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platzhalter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57" r="8"/>
          <a:stretch/>
        </p:blipFill>
        <p:spPr>
          <a:xfrm>
            <a:off x="0" y="3774831"/>
            <a:ext cx="12194177" cy="30813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41CF53C-653C-49F1-8B9B-710124FF66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6094800" y="1629057"/>
            <a:ext cx="6102000" cy="525637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82862"/>
            <a:ext cx="6094800" cy="4275137"/>
          </a:xfrm>
          <a:noFill/>
        </p:spPr>
        <p:txBody>
          <a:bodyPr lIns="658800" tIns="1090800" rIns="360000" bIns="1983600" anchor="t" anchorCtr="0"/>
          <a:lstStyle>
            <a:lvl1pPr algn="l">
              <a:lnSpc>
                <a:spcPct val="100000"/>
              </a:lnSpc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4060174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27" userDrawn="1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9">
            <a:extLst>
              <a:ext uri="{FF2B5EF4-FFF2-40B4-BE49-F238E27FC236}">
                <a16:creationId xmlns:a16="http://schemas.microsoft.com/office/drawing/2014/main" id="{A88172BA-070E-4D32-B774-536D56D2F31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Onlinebild-Platzhalter 7">
            <a:extLst>
              <a:ext uri="{FF2B5EF4-FFF2-40B4-BE49-F238E27FC236}">
                <a16:creationId xmlns:a16="http://schemas.microsoft.com/office/drawing/2014/main" id="{AE0AD5DB-97C9-4A22-A289-226ABA8FFAB4}"/>
              </a:ext>
            </a:extLst>
          </p:cNvPr>
          <p:cNvSpPr>
            <a:spLocks noGrp="1" noChangeAspect="1"/>
          </p:cNvSpPr>
          <p:nvPr>
            <p:ph type="clipArt" sz="quarter" idx="15" hasCustomPrompt="1"/>
          </p:nvPr>
        </p:nvSpPr>
        <p:spPr>
          <a:xfrm>
            <a:off x="385403" y="6144106"/>
            <a:ext cx="5410800" cy="547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en-US" dirty="0"/>
              <a:t>.</a:t>
            </a:r>
            <a:endParaRPr lang="de-DE" dirty="0"/>
          </a:p>
        </p:txBody>
      </p:sp>
      <p:sp>
        <p:nvSpPr>
          <p:cNvPr id="4" name="Onlinebild-Platzhalter 3">
            <a:extLst>
              <a:ext uri="{FF2B5EF4-FFF2-40B4-BE49-F238E27FC236}">
                <a16:creationId xmlns:a16="http://schemas.microsoft.com/office/drawing/2014/main" id="{3F519ABA-7BD8-4727-A684-F2AF3A45FB59}"/>
              </a:ext>
            </a:extLst>
          </p:cNvPr>
          <p:cNvSpPr>
            <a:spLocks noGrp="1" noChangeAspect="1"/>
          </p:cNvSpPr>
          <p:nvPr>
            <p:ph type="clipArt" sz="quarter" idx="10" hasCustomPrompt="1"/>
          </p:nvPr>
        </p:nvSpPr>
        <p:spPr>
          <a:xfrm>
            <a:off x="6094800" y="1630800"/>
            <a:ext cx="6102000" cy="52560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0" y="6145200"/>
            <a:ext cx="5409000" cy="54541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6102000" y="2582862"/>
            <a:ext cx="6094800" cy="4275137"/>
          </a:xfrm>
          <a:noFill/>
        </p:spPr>
        <p:txBody>
          <a:bodyPr lIns="658800" tIns="1090800" rIns="360000" bIns="1983600" anchor="t" anchorCtr="0"/>
          <a:lstStyle>
            <a:lvl1pPr algn="l">
              <a:lnSpc>
                <a:spcPct val="100000"/>
              </a:lnSpc>
              <a:defRPr sz="4500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</p:spTree>
    <p:extLst>
      <p:ext uri="{BB962C8B-B14F-4D97-AF65-F5344CB8AC3E}">
        <p14:creationId xmlns:p14="http://schemas.microsoft.com/office/powerpoint/2010/main" val="6698201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0" orient="horz" pos="1627">
          <p15:clr>
            <a:srgbClr val="FBAE40"/>
          </p15:clr>
        </p15:guide>
        <p15:guide id="1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9_Bild_zwei_Spalte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F47A2F-B3ED-4473-9622-49D3466D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38" y="718739"/>
            <a:ext cx="11107737" cy="1083073"/>
          </a:xfrm>
        </p:spPr>
        <p:txBody>
          <a:bodyPr wrap="square" lIns="0" tIns="0" rIns="0" bIns="0" anchor="t" anchorCtr="0">
            <a:noAutofit/>
          </a:bodyPr>
          <a:lstStyle>
            <a:lvl1pPr algn="ctr">
              <a:defRPr sz="3200">
                <a:solidFill>
                  <a:srgbClr val="3C3C3B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327426A-3739-4194-B5CC-A07FF9E66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0000" y="6318000"/>
            <a:ext cx="41148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l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de-DE" dirty="0"/>
              <a:t>© Q I Agentur für Forschung GmbH 2020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FCCE8FA-66CD-44BD-AA3C-AF6B7B9FD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05875" y="6318000"/>
            <a:ext cx="2743200" cy="432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r">
              <a:defRPr sz="10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ECB3803-06C2-4845-9E82-8BFEA896AF6E}" type="slidenum">
              <a:rPr lang="de-DE" smtClean="0"/>
              <a:pPr/>
              <a:t>‹Nr.›</a:t>
            </a:fld>
            <a:endParaRPr lang="de-DE" dirty="0"/>
          </a:p>
        </p:txBody>
      </p:sp>
      <p:grpSp>
        <p:nvGrpSpPr>
          <p:cNvPr id="7" name="Gruppieren 5">
            <a:extLst>
              <a:ext uri="{FF2B5EF4-FFF2-40B4-BE49-F238E27FC236}">
                <a16:creationId xmlns:a16="http://schemas.microsoft.com/office/drawing/2014/main" id="{EF5F7EEB-8F85-41EB-A0A8-63D6322FA386}"/>
              </a:ext>
            </a:extLst>
          </p:cNvPr>
          <p:cNvGrpSpPr/>
          <p:nvPr userDrawn="1"/>
        </p:nvGrpSpPr>
        <p:grpSpPr>
          <a:xfrm>
            <a:off x="5570083" y="157219"/>
            <a:ext cx="1051835" cy="325381"/>
            <a:chOff x="4287043" y="462019"/>
            <a:chExt cx="3617913" cy="1119187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CDDA4F70-AE21-4DB9-86A9-C3BB67596C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7043" y="1378006"/>
              <a:ext cx="3617913" cy="203200"/>
            </a:xfrm>
            <a:custGeom>
              <a:avLst/>
              <a:gdLst>
                <a:gd name="T0" fmla="*/ 85 w 2067"/>
                <a:gd name="T1" fmla="*/ 111 h 115"/>
                <a:gd name="T2" fmla="*/ 14 w 2067"/>
                <a:gd name="T3" fmla="*/ 112 h 115"/>
                <a:gd name="T4" fmla="*/ 42 w 2067"/>
                <a:gd name="T5" fmla="*/ 49 h 115"/>
                <a:gd name="T6" fmla="*/ 181 w 2067"/>
                <a:gd name="T7" fmla="*/ 45 h 115"/>
                <a:gd name="T8" fmla="*/ 175 w 2067"/>
                <a:gd name="T9" fmla="*/ 84 h 115"/>
                <a:gd name="T10" fmla="*/ 188 w 2067"/>
                <a:gd name="T11" fmla="*/ 74 h 115"/>
                <a:gd name="T12" fmla="*/ 227 w 2067"/>
                <a:gd name="T13" fmla="*/ 27 h 115"/>
                <a:gd name="T14" fmla="*/ 240 w 2067"/>
                <a:gd name="T15" fmla="*/ 37 h 115"/>
                <a:gd name="T16" fmla="*/ 240 w 2067"/>
                <a:gd name="T17" fmla="*/ 75 h 115"/>
                <a:gd name="T18" fmla="*/ 229 w 2067"/>
                <a:gd name="T19" fmla="*/ 114 h 115"/>
                <a:gd name="T20" fmla="*/ 382 w 2067"/>
                <a:gd name="T21" fmla="*/ 88 h 115"/>
                <a:gd name="T22" fmla="*/ 395 w 2067"/>
                <a:gd name="T23" fmla="*/ 113 h 115"/>
                <a:gd name="T24" fmla="*/ 332 w 2067"/>
                <a:gd name="T25" fmla="*/ 114 h 115"/>
                <a:gd name="T26" fmla="*/ 428 w 2067"/>
                <a:gd name="T27" fmla="*/ 35 h 115"/>
                <a:gd name="T28" fmla="*/ 485 w 2067"/>
                <a:gd name="T29" fmla="*/ 37 h 115"/>
                <a:gd name="T30" fmla="*/ 451 w 2067"/>
                <a:gd name="T31" fmla="*/ 37 h 115"/>
                <a:gd name="T32" fmla="*/ 554 w 2067"/>
                <a:gd name="T33" fmla="*/ 103 h 115"/>
                <a:gd name="T34" fmla="*/ 589 w 2067"/>
                <a:gd name="T35" fmla="*/ 81 h 115"/>
                <a:gd name="T36" fmla="*/ 669 w 2067"/>
                <a:gd name="T37" fmla="*/ 25 h 115"/>
                <a:gd name="T38" fmla="*/ 681 w 2067"/>
                <a:gd name="T39" fmla="*/ 113 h 115"/>
                <a:gd name="T40" fmla="*/ 632 w 2067"/>
                <a:gd name="T41" fmla="*/ 112 h 115"/>
                <a:gd name="T42" fmla="*/ 645 w 2067"/>
                <a:gd name="T43" fmla="*/ 68 h 115"/>
                <a:gd name="T44" fmla="*/ 838 w 2067"/>
                <a:gd name="T45" fmla="*/ 35 h 115"/>
                <a:gd name="T46" fmla="*/ 832 w 2067"/>
                <a:gd name="T47" fmla="*/ 76 h 115"/>
                <a:gd name="T48" fmla="*/ 783 w 2067"/>
                <a:gd name="T49" fmla="*/ 112 h 115"/>
                <a:gd name="T50" fmla="*/ 886 w 2067"/>
                <a:gd name="T51" fmla="*/ 80 h 115"/>
                <a:gd name="T52" fmla="*/ 942 w 2067"/>
                <a:gd name="T53" fmla="*/ 27 h 115"/>
                <a:gd name="T54" fmla="*/ 893 w 2067"/>
                <a:gd name="T55" fmla="*/ 0 h 115"/>
                <a:gd name="T56" fmla="*/ 930 w 2067"/>
                <a:gd name="T57" fmla="*/ 7 h 115"/>
                <a:gd name="T58" fmla="*/ 1050 w 2067"/>
                <a:gd name="T59" fmla="*/ 52 h 115"/>
                <a:gd name="T60" fmla="*/ 1017 w 2067"/>
                <a:gd name="T61" fmla="*/ 79 h 115"/>
                <a:gd name="T62" fmla="*/ 985 w 2067"/>
                <a:gd name="T63" fmla="*/ 27 h 115"/>
                <a:gd name="T64" fmla="*/ 1021 w 2067"/>
                <a:gd name="T65" fmla="*/ 68 h 115"/>
                <a:gd name="T66" fmla="*/ 1189 w 2067"/>
                <a:gd name="T67" fmla="*/ 37 h 115"/>
                <a:gd name="T68" fmla="*/ 1183 w 2067"/>
                <a:gd name="T69" fmla="*/ 78 h 115"/>
                <a:gd name="T70" fmla="*/ 1136 w 2067"/>
                <a:gd name="T71" fmla="*/ 27 h 115"/>
                <a:gd name="T72" fmla="*/ 1266 w 2067"/>
                <a:gd name="T73" fmla="*/ 103 h 115"/>
                <a:gd name="T74" fmla="*/ 1352 w 2067"/>
                <a:gd name="T75" fmla="*/ 25 h 115"/>
                <a:gd name="T76" fmla="*/ 1401 w 2067"/>
                <a:gd name="T77" fmla="*/ 114 h 115"/>
                <a:gd name="T78" fmla="*/ 1352 w 2067"/>
                <a:gd name="T79" fmla="*/ 114 h 115"/>
                <a:gd name="T80" fmla="*/ 1363 w 2067"/>
                <a:gd name="T81" fmla="*/ 37 h 115"/>
                <a:gd name="T82" fmla="*/ 1476 w 2067"/>
                <a:gd name="T83" fmla="*/ 104 h 115"/>
                <a:gd name="T84" fmla="*/ 1500 w 2067"/>
                <a:gd name="T85" fmla="*/ 36 h 115"/>
                <a:gd name="T86" fmla="*/ 1504 w 2067"/>
                <a:gd name="T87" fmla="*/ 91 h 115"/>
                <a:gd name="T88" fmla="*/ 1612 w 2067"/>
                <a:gd name="T89" fmla="*/ 39 h 115"/>
                <a:gd name="T90" fmla="*/ 1603 w 2067"/>
                <a:gd name="T91" fmla="*/ 94 h 115"/>
                <a:gd name="T92" fmla="*/ 1581 w 2067"/>
                <a:gd name="T93" fmla="*/ 24 h 115"/>
                <a:gd name="T94" fmla="*/ 1709 w 2067"/>
                <a:gd name="T95" fmla="*/ 63 h 115"/>
                <a:gd name="T96" fmla="*/ 1720 w 2067"/>
                <a:gd name="T97" fmla="*/ 114 h 115"/>
                <a:gd name="T98" fmla="*/ 1660 w 2067"/>
                <a:gd name="T99" fmla="*/ 114 h 115"/>
                <a:gd name="T100" fmla="*/ 1776 w 2067"/>
                <a:gd name="T101" fmla="*/ 25 h 115"/>
                <a:gd name="T102" fmla="*/ 1823 w 2067"/>
                <a:gd name="T103" fmla="*/ 25 h 115"/>
                <a:gd name="T104" fmla="*/ 1765 w 2067"/>
                <a:gd name="T105" fmla="*/ 27 h 115"/>
                <a:gd name="T106" fmla="*/ 1938 w 2067"/>
                <a:gd name="T107" fmla="*/ 27 h 115"/>
                <a:gd name="T108" fmla="*/ 1945 w 2067"/>
                <a:gd name="T109" fmla="*/ 115 h 115"/>
                <a:gd name="T110" fmla="*/ 1877 w 2067"/>
                <a:gd name="T111" fmla="*/ 112 h 115"/>
                <a:gd name="T112" fmla="*/ 2056 w 2067"/>
                <a:gd name="T113" fmla="*/ 45 h 115"/>
                <a:gd name="T114" fmla="*/ 2041 w 2067"/>
                <a:gd name="T115" fmla="*/ 84 h 115"/>
                <a:gd name="T116" fmla="*/ 2067 w 2067"/>
                <a:gd name="T117" fmla="*/ 10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067" h="115">
                  <a:moveTo>
                    <a:pt x="1" y="111"/>
                  </a:moveTo>
                  <a:cubicBezTo>
                    <a:pt x="40" y="25"/>
                    <a:pt x="40" y="25"/>
                    <a:pt x="40" y="25"/>
                  </a:cubicBezTo>
                  <a:cubicBezTo>
                    <a:pt x="40" y="24"/>
                    <a:pt x="42" y="24"/>
                    <a:pt x="42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4" y="24"/>
                    <a:pt x="45" y="24"/>
                    <a:pt x="46" y="25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3"/>
                    <a:pt x="84" y="114"/>
                    <a:pt x="82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3" y="114"/>
                    <a:pt x="72" y="113"/>
                    <a:pt x="71" y="112"/>
                  </a:cubicBezTo>
                  <a:cubicBezTo>
                    <a:pt x="63" y="95"/>
                    <a:pt x="63" y="95"/>
                    <a:pt x="6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19" y="101"/>
                    <a:pt x="17" y="106"/>
                    <a:pt x="14" y="112"/>
                  </a:cubicBezTo>
                  <a:cubicBezTo>
                    <a:pt x="14" y="113"/>
                    <a:pt x="13" y="114"/>
                    <a:pt x="11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1" y="114"/>
                    <a:pt x="0" y="113"/>
                    <a:pt x="1" y="111"/>
                  </a:cubicBezTo>
                  <a:close/>
                  <a:moveTo>
                    <a:pt x="59" y="84"/>
                  </a:move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27" y="84"/>
                    <a:pt x="27" y="84"/>
                    <a:pt x="27" y="84"/>
                  </a:cubicBezTo>
                  <a:lnTo>
                    <a:pt x="59" y="84"/>
                  </a:lnTo>
                  <a:close/>
                  <a:moveTo>
                    <a:pt x="155" y="24"/>
                  </a:moveTo>
                  <a:cubicBezTo>
                    <a:pt x="168" y="24"/>
                    <a:pt x="178" y="28"/>
                    <a:pt x="186" y="36"/>
                  </a:cubicBezTo>
                  <a:cubicBezTo>
                    <a:pt x="187" y="37"/>
                    <a:pt x="187" y="38"/>
                    <a:pt x="186" y="39"/>
                  </a:cubicBezTo>
                  <a:cubicBezTo>
                    <a:pt x="184" y="41"/>
                    <a:pt x="183" y="43"/>
                    <a:pt x="181" y="45"/>
                  </a:cubicBezTo>
                  <a:cubicBezTo>
                    <a:pt x="180" y="46"/>
                    <a:pt x="179" y="46"/>
                    <a:pt x="177" y="45"/>
                  </a:cubicBezTo>
                  <a:cubicBezTo>
                    <a:pt x="171" y="40"/>
                    <a:pt x="163" y="36"/>
                    <a:pt x="156" y="36"/>
                  </a:cubicBezTo>
                  <a:cubicBezTo>
                    <a:pt x="138" y="36"/>
                    <a:pt x="124" y="52"/>
                    <a:pt x="124" y="69"/>
                  </a:cubicBezTo>
                  <a:cubicBezTo>
                    <a:pt x="124" y="87"/>
                    <a:pt x="138" y="102"/>
                    <a:pt x="156" y="102"/>
                  </a:cubicBezTo>
                  <a:cubicBezTo>
                    <a:pt x="166" y="102"/>
                    <a:pt x="174" y="99"/>
                    <a:pt x="175" y="98"/>
                  </a:cubicBezTo>
                  <a:cubicBezTo>
                    <a:pt x="175" y="84"/>
                    <a:pt x="175" y="84"/>
                    <a:pt x="175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1" y="84"/>
                    <a:pt x="160" y="83"/>
                    <a:pt x="160" y="82"/>
                  </a:cubicBezTo>
                  <a:cubicBezTo>
                    <a:pt x="160" y="74"/>
                    <a:pt x="160" y="74"/>
                    <a:pt x="160" y="74"/>
                  </a:cubicBezTo>
                  <a:cubicBezTo>
                    <a:pt x="160" y="73"/>
                    <a:pt x="161" y="72"/>
                    <a:pt x="162" y="72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7" y="72"/>
                    <a:pt x="188" y="73"/>
                    <a:pt x="188" y="74"/>
                  </a:cubicBezTo>
                  <a:cubicBezTo>
                    <a:pt x="188" y="84"/>
                    <a:pt x="188" y="95"/>
                    <a:pt x="188" y="105"/>
                  </a:cubicBezTo>
                  <a:cubicBezTo>
                    <a:pt x="188" y="106"/>
                    <a:pt x="187" y="107"/>
                    <a:pt x="187" y="107"/>
                  </a:cubicBezTo>
                  <a:cubicBezTo>
                    <a:pt x="187" y="107"/>
                    <a:pt x="174" y="115"/>
                    <a:pt x="155" y="115"/>
                  </a:cubicBezTo>
                  <a:cubicBezTo>
                    <a:pt x="130" y="115"/>
                    <a:pt x="109" y="95"/>
                    <a:pt x="109" y="70"/>
                  </a:cubicBezTo>
                  <a:cubicBezTo>
                    <a:pt x="109" y="44"/>
                    <a:pt x="130" y="24"/>
                    <a:pt x="155" y="24"/>
                  </a:cubicBezTo>
                  <a:close/>
                  <a:moveTo>
                    <a:pt x="227" y="27"/>
                  </a:moveTo>
                  <a:cubicBezTo>
                    <a:pt x="227" y="26"/>
                    <a:pt x="228" y="25"/>
                    <a:pt x="229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2" y="25"/>
                    <a:pt x="283" y="26"/>
                    <a:pt x="283" y="27"/>
                  </a:cubicBezTo>
                  <a:cubicBezTo>
                    <a:pt x="283" y="35"/>
                    <a:pt x="283" y="35"/>
                    <a:pt x="283" y="35"/>
                  </a:cubicBezTo>
                  <a:cubicBezTo>
                    <a:pt x="283" y="36"/>
                    <a:pt x="282" y="37"/>
                    <a:pt x="280" y="37"/>
                  </a:cubicBezTo>
                  <a:cubicBezTo>
                    <a:pt x="240" y="37"/>
                    <a:pt x="240" y="37"/>
                    <a:pt x="240" y="37"/>
                  </a:cubicBezTo>
                  <a:cubicBezTo>
                    <a:pt x="240" y="63"/>
                    <a:pt x="240" y="63"/>
                    <a:pt x="240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5" y="63"/>
                    <a:pt x="277" y="64"/>
                    <a:pt x="277" y="65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7" y="74"/>
                    <a:pt x="275" y="75"/>
                    <a:pt x="274" y="75"/>
                  </a:cubicBezTo>
                  <a:cubicBezTo>
                    <a:pt x="240" y="75"/>
                    <a:pt x="240" y="75"/>
                    <a:pt x="240" y="75"/>
                  </a:cubicBezTo>
                  <a:cubicBezTo>
                    <a:pt x="240" y="102"/>
                    <a:pt x="240" y="102"/>
                    <a:pt x="240" y="102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82" y="102"/>
                    <a:pt x="283" y="103"/>
                    <a:pt x="283" y="105"/>
                  </a:cubicBezTo>
                  <a:cubicBezTo>
                    <a:pt x="283" y="112"/>
                    <a:pt x="283" y="112"/>
                    <a:pt x="283" y="112"/>
                  </a:cubicBezTo>
                  <a:cubicBezTo>
                    <a:pt x="283" y="113"/>
                    <a:pt x="282" y="114"/>
                    <a:pt x="280" y="114"/>
                  </a:cubicBezTo>
                  <a:cubicBezTo>
                    <a:pt x="229" y="114"/>
                    <a:pt x="229" y="114"/>
                    <a:pt x="229" y="114"/>
                  </a:cubicBezTo>
                  <a:cubicBezTo>
                    <a:pt x="228" y="114"/>
                    <a:pt x="227" y="113"/>
                    <a:pt x="227" y="112"/>
                  </a:cubicBezTo>
                  <a:lnTo>
                    <a:pt x="227" y="27"/>
                  </a:lnTo>
                  <a:close/>
                  <a:moveTo>
                    <a:pt x="321" y="26"/>
                  </a:moveTo>
                  <a:cubicBezTo>
                    <a:pt x="321" y="25"/>
                    <a:pt x="322" y="24"/>
                    <a:pt x="324" y="24"/>
                  </a:cubicBezTo>
                  <a:cubicBezTo>
                    <a:pt x="327" y="24"/>
                    <a:pt x="327" y="24"/>
                    <a:pt x="327" y="24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2" y="88"/>
                    <a:pt x="382" y="88"/>
                    <a:pt x="382" y="88"/>
                  </a:cubicBezTo>
                  <a:cubicBezTo>
                    <a:pt x="382" y="27"/>
                    <a:pt x="382" y="27"/>
                    <a:pt x="382" y="27"/>
                  </a:cubicBezTo>
                  <a:cubicBezTo>
                    <a:pt x="382" y="26"/>
                    <a:pt x="383" y="25"/>
                    <a:pt x="385" y="25"/>
                  </a:cubicBezTo>
                  <a:cubicBezTo>
                    <a:pt x="393" y="25"/>
                    <a:pt x="393" y="25"/>
                    <a:pt x="393" y="25"/>
                  </a:cubicBezTo>
                  <a:cubicBezTo>
                    <a:pt x="394" y="25"/>
                    <a:pt x="395" y="26"/>
                    <a:pt x="395" y="27"/>
                  </a:cubicBezTo>
                  <a:cubicBezTo>
                    <a:pt x="395" y="113"/>
                    <a:pt x="395" y="113"/>
                    <a:pt x="395" y="113"/>
                  </a:cubicBezTo>
                  <a:cubicBezTo>
                    <a:pt x="395" y="114"/>
                    <a:pt x="394" y="115"/>
                    <a:pt x="393" y="115"/>
                  </a:cubicBezTo>
                  <a:cubicBezTo>
                    <a:pt x="390" y="115"/>
                    <a:pt x="390" y="115"/>
                    <a:pt x="390" y="115"/>
                  </a:cubicBezTo>
                  <a:cubicBezTo>
                    <a:pt x="334" y="50"/>
                    <a:pt x="334" y="50"/>
                    <a:pt x="334" y="50"/>
                  </a:cubicBezTo>
                  <a:cubicBezTo>
                    <a:pt x="334" y="50"/>
                    <a:pt x="334" y="50"/>
                    <a:pt x="334" y="50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34" y="113"/>
                    <a:pt x="333" y="114"/>
                    <a:pt x="332" y="114"/>
                  </a:cubicBezTo>
                  <a:cubicBezTo>
                    <a:pt x="324" y="114"/>
                    <a:pt x="324" y="114"/>
                    <a:pt x="324" y="114"/>
                  </a:cubicBezTo>
                  <a:cubicBezTo>
                    <a:pt x="322" y="114"/>
                    <a:pt x="321" y="113"/>
                    <a:pt x="321" y="112"/>
                  </a:cubicBezTo>
                  <a:lnTo>
                    <a:pt x="321" y="26"/>
                  </a:lnTo>
                  <a:close/>
                  <a:moveTo>
                    <a:pt x="451" y="37"/>
                  </a:moveTo>
                  <a:cubicBezTo>
                    <a:pt x="431" y="37"/>
                    <a:pt x="431" y="37"/>
                    <a:pt x="431" y="37"/>
                  </a:cubicBezTo>
                  <a:cubicBezTo>
                    <a:pt x="429" y="37"/>
                    <a:pt x="428" y="36"/>
                    <a:pt x="428" y="35"/>
                  </a:cubicBezTo>
                  <a:cubicBezTo>
                    <a:pt x="428" y="27"/>
                    <a:pt x="428" y="27"/>
                    <a:pt x="428" y="27"/>
                  </a:cubicBezTo>
                  <a:cubicBezTo>
                    <a:pt x="428" y="26"/>
                    <a:pt x="429" y="25"/>
                    <a:pt x="431" y="25"/>
                  </a:cubicBezTo>
                  <a:cubicBezTo>
                    <a:pt x="485" y="25"/>
                    <a:pt x="485" y="25"/>
                    <a:pt x="485" y="25"/>
                  </a:cubicBezTo>
                  <a:cubicBezTo>
                    <a:pt x="487" y="25"/>
                    <a:pt x="488" y="26"/>
                    <a:pt x="488" y="27"/>
                  </a:cubicBezTo>
                  <a:cubicBezTo>
                    <a:pt x="488" y="35"/>
                    <a:pt x="488" y="35"/>
                    <a:pt x="488" y="35"/>
                  </a:cubicBezTo>
                  <a:cubicBezTo>
                    <a:pt x="488" y="36"/>
                    <a:pt x="487" y="37"/>
                    <a:pt x="485" y="37"/>
                  </a:cubicBezTo>
                  <a:cubicBezTo>
                    <a:pt x="465" y="37"/>
                    <a:pt x="465" y="37"/>
                    <a:pt x="465" y="37"/>
                  </a:cubicBezTo>
                  <a:cubicBezTo>
                    <a:pt x="465" y="112"/>
                    <a:pt x="465" y="112"/>
                    <a:pt x="465" y="112"/>
                  </a:cubicBezTo>
                  <a:cubicBezTo>
                    <a:pt x="465" y="113"/>
                    <a:pt x="463" y="114"/>
                    <a:pt x="462" y="114"/>
                  </a:cubicBezTo>
                  <a:cubicBezTo>
                    <a:pt x="454" y="114"/>
                    <a:pt x="454" y="114"/>
                    <a:pt x="454" y="114"/>
                  </a:cubicBezTo>
                  <a:cubicBezTo>
                    <a:pt x="453" y="114"/>
                    <a:pt x="451" y="113"/>
                    <a:pt x="451" y="112"/>
                  </a:cubicBezTo>
                  <a:lnTo>
                    <a:pt x="451" y="37"/>
                  </a:lnTo>
                  <a:close/>
                  <a:moveTo>
                    <a:pt x="520" y="27"/>
                  </a:moveTo>
                  <a:cubicBezTo>
                    <a:pt x="520" y="26"/>
                    <a:pt x="521" y="25"/>
                    <a:pt x="522" y="25"/>
                  </a:cubicBezTo>
                  <a:cubicBezTo>
                    <a:pt x="531" y="25"/>
                    <a:pt x="531" y="25"/>
                    <a:pt x="531" y="25"/>
                  </a:cubicBezTo>
                  <a:cubicBezTo>
                    <a:pt x="532" y="25"/>
                    <a:pt x="533" y="26"/>
                    <a:pt x="533" y="27"/>
                  </a:cubicBezTo>
                  <a:cubicBezTo>
                    <a:pt x="533" y="80"/>
                    <a:pt x="533" y="80"/>
                    <a:pt x="533" y="80"/>
                  </a:cubicBezTo>
                  <a:cubicBezTo>
                    <a:pt x="533" y="93"/>
                    <a:pt x="541" y="103"/>
                    <a:pt x="554" y="103"/>
                  </a:cubicBezTo>
                  <a:cubicBezTo>
                    <a:pt x="567" y="103"/>
                    <a:pt x="576" y="93"/>
                    <a:pt x="576" y="80"/>
                  </a:cubicBezTo>
                  <a:cubicBezTo>
                    <a:pt x="576" y="27"/>
                    <a:pt x="576" y="27"/>
                    <a:pt x="576" y="27"/>
                  </a:cubicBezTo>
                  <a:cubicBezTo>
                    <a:pt x="576" y="26"/>
                    <a:pt x="577" y="25"/>
                    <a:pt x="578" y="25"/>
                  </a:cubicBezTo>
                  <a:cubicBezTo>
                    <a:pt x="587" y="25"/>
                    <a:pt x="587" y="25"/>
                    <a:pt x="587" y="25"/>
                  </a:cubicBezTo>
                  <a:cubicBezTo>
                    <a:pt x="588" y="25"/>
                    <a:pt x="589" y="26"/>
                    <a:pt x="589" y="27"/>
                  </a:cubicBezTo>
                  <a:cubicBezTo>
                    <a:pt x="589" y="81"/>
                    <a:pt x="589" y="81"/>
                    <a:pt x="589" y="81"/>
                  </a:cubicBezTo>
                  <a:cubicBezTo>
                    <a:pt x="589" y="100"/>
                    <a:pt x="574" y="115"/>
                    <a:pt x="554" y="115"/>
                  </a:cubicBezTo>
                  <a:cubicBezTo>
                    <a:pt x="534" y="115"/>
                    <a:pt x="520" y="100"/>
                    <a:pt x="520" y="81"/>
                  </a:cubicBezTo>
                  <a:lnTo>
                    <a:pt x="520" y="27"/>
                  </a:lnTo>
                  <a:close/>
                  <a:moveTo>
                    <a:pt x="632" y="27"/>
                  </a:moveTo>
                  <a:cubicBezTo>
                    <a:pt x="632" y="26"/>
                    <a:pt x="633" y="25"/>
                    <a:pt x="634" y="25"/>
                  </a:cubicBezTo>
                  <a:cubicBezTo>
                    <a:pt x="669" y="25"/>
                    <a:pt x="669" y="25"/>
                    <a:pt x="669" y="25"/>
                  </a:cubicBezTo>
                  <a:cubicBezTo>
                    <a:pt x="684" y="25"/>
                    <a:pt x="697" y="37"/>
                    <a:pt x="697" y="52"/>
                  </a:cubicBezTo>
                  <a:cubicBezTo>
                    <a:pt x="697" y="64"/>
                    <a:pt x="689" y="74"/>
                    <a:pt x="678" y="78"/>
                  </a:cubicBezTo>
                  <a:cubicBezTo>
                    <a:pt x="695" y="111"/>
                    <a:pt x="695" y="111"/>
                    <a:pt x="695" y="111"/>
                  </a:cubicBezTo>
                  <a:cubicBezTo>
                    <a:pt x="696" y="112"/>
                    <a:pt x="695" y="114"/>
                    <a:pt x="693" y="114"/>
                  </a:cubicBezTo>
                  <a:cubicBezTo>
                    <a:pt x="683" y="114"/>
                    <a:pt x="683" y="114"/>
                    <a:pt x="683" y="114"/>
                  </a:cubicBezTo>
                  <a:cubicBezTo>
                    <a:pt x="682" y="114"/>
                    <a:pt x="681" y="114"/>
                    <a:pt x="681" y="113"/>
                  </a:cubicBezTo>
                  <a:cubicBezTo>
                    <a:pt x="664" y="79"/>
                    <a:pt x="664" y="79"/>
                    <a:pt x="664" y="79"/>
                  </a:cubicBezTo>
                  <a:cubicBezTo>
                    <a:pt x="645" y="79"/>
                    <a:pt x="645" y="79"/>
                    <a:pt x="645" y="79"/>
                  </a:cubicBezTo>
                  <a:cubicBezTo>
                    <a:pt x="645" y="112"/>
                    <a:pt x="645" y="112"/>
                    <a:pt x="645" y="112"/>
                  </a:cubicBezTo>
                  <a:cubicBezTo>
                    <a:pt x="645" y="113"/>
                    <a:pt x="644" y="114"/>
                    <a:pt x="642" y="114"/>
                  </a:cubicBezTo>
                  <a:cubicBezTo>
                    <a:pt x="634" y="114"/>
                    <a:pt x="634" y="114"/>
                    <a:pt x="634" y="114"/>
                  </a:cubicBezTo>
                  <a:cubicBezTo>
                    <a:pt x="633" y="114"/>
                    <a:pt x="632" y="113"/>
                    <a:pt x="632" y="112"/>
                  </a:cubicBezTo>
                  <a:lnTo>
                    <a:pt x="632" y="27"/>
                  </a:lnTo>
                  <a:close/>
                  <a:moveTo>
                    <a:pt x="668" y="68"/>
                  </a:moveTo>
                  <a:cubicBezTo>
                    <a:pt x="676" y="68"/>
                    <a:pt x="683" y="61"/>
                    <a:pt x="683" y="52"/>
                  </a:cubicBezTo>
                  <a:cubicBezTo>
                    <a:pt x="683" y="44"/>
                    <a:pt x="676" y="37"/>
                    <a:pt x="668" y="37"/>
                  </a:cubicBezTo>
                  <a:cubicBezTo>
                    <a:pt x="645" y="37"/>
                    <a:pt x="645" y="37"/>
                    <a:pt x="645" y="37"/>
                  </a:cubicBezTo>
                  <a:cubicBezTo>
                    <a:pt x="645" y="68"/>
                    <a:pt x="645" y="68"/>
                    <a:pt x="645" y="68"/>
                  </a:cubicBezTo>
                  <a:lnTo>
                    <a:pt x="668" y="68"/>
                  </a:lnTo>
                  <a:close/>
                  <a:moveTo>
                    <a:pt x="783" y="27"/>
                  </a:moveTo>
                  <a:cubicBezTo>
                    <a:pt x="783" y="26"/>
                    <a:pt x="784" y="25"/>
                    <a:pt x="785" y="25"/>
                  </a:cubicBezTo>
                  <a:cubicBezTo>
                    <a:pt x="836" y="25"/>
                    <a:pt x="836" y="25"/>
                    <a:pt x="836" y="25"/>
                  </a:cubicBezTo>
                  <a:cubicBezTo>
                    <a:pt x="837" y="25"/>
                    <a:pt x="838" y="26"/>
                    <a:pt x="838" y="27"/>
                  </a:cubicBezTo>
                  <a:cubicBezTo>
                    <a:pt x="838" y="35"/>
                    <a:pt x="838" y="35"/>
                    <a:pt x="838" y="35"/>
                  </a:cubicBezTo>
                  <a:cubicBezTo>
                    <a:pt x="838" y="36"/>
                    <a:pt x="837" y="37"/>
                    <a:pt x="836" y="37"/>
                  </a:cubicBezTo>
                  <a:cubicBezTo>
                    <a:pt x="796" y="37"/>
                    <a:pt x="796" y="37"/>
                    <a:pt x="796" y="37"/>
                  </a:cubicBezTo>
                  <a:cubicBezTo>
                    <a:pt x="796" y="66"/>
                    <a:pt x="796" y="66"/>
                    <a:pt x="796" y="66"/>
                  </a:cubicBezTo>
                  <a:cubicBezTo>
                    <a:pt x="830" y="66"/>
                    <a:pt x="830" y="66"/>
                    <a:pt x="830" y="66"/>
                  </a:cubicBezTo>
                  <a:cubicBezTo>
                    <a:pt x="831" y="66"/>
                    <a:pt x="832" y="68"/>
                    <a:pt x="832" y="69"/>
                  </a:cubicBezTo>
                  <a:cubicBezTo>
                    <a:pt x="832" y="76"/>
                    <a:pt x="832" y="76"/>
                    <a:pt x="832" y="76"/>
                  </a:cubicBezTo>
                  <a:cubicBezTo>
                    <a:pt x="832" y="77"/>
                    <a:pt x="831" y="78"/>
                    <a:pt x="830" y="78"/>
                  </a:cubicBezTo>
                  <a:cubicBezTo>
                    <a:pt x="796" y="78"/>
                    <a:pt x="796" y="78"/>
                    <a:pt x="796" y="78"/>
                  </a:cubicBezTo>
                  <a:cubicBezTo>
                    <a:pt x="796" y="112"/>
                    <a:pt x="796" y="112"/>
                    <a:pt x="796" y="112"/>
                  </a:cubicBezTo>
                  <a:cubicBezTo>
                    <a:pt x="796" y="113"/>
                    <a:pt x="795" y="114"/>
                    <a:pt x="793" y="114"/>
                  </a:cubicBezTo>
                  <a:cubicBezTo>
                    <a:pt x="785" y="114"/>
                    <a:pt x="785" y="114"/>
                    <a:pt x="785" y="114"/>
                  </a:cubicBezTo>
                  <a:cubicBezTo>
                    <a:pt x="784" y="114"/>
                    <a:pt x="783" y="113"/>
                    <a:pt x="783" y="112"/>
                  </a:cubicBezTo>
                  <a:lnTo>
                    <a:pt x="783" y="27"/>
                  </a:lnTo>
                  <a:close/>
                  <a:moveTo>
                    <a:pt x="873" y="27"/>
                  </a:moveTo>
                  <a:cubicBezTo>
                    <a:pt x="873" y="26"/>
                    <a:pt x="874" y="25"/>
                    <a:pt x="875" y="25"/>
                  </a:cubicBezTo>
                  <a:cubicBezTo>
                    <a:pt x="884" y="25"/>
                    <a:pt x="884" y="25"/>
                    <a:pt x="884" y="25"/>
                  </a:cubicBezTo>
                  <a:cubicBezTo>
                    <a:pt x="885" y="25"/>
                    <a:pt x="886" y="26"/>
                    <a:pt x="886" y="27"/>
                  </a:cubicBezTo>
                  <a:cubicBezTo>
                    <a:pt x="886" y="80"/>
                    <a:pt x="886" y="80"/>
                    <a:pt x="886" y="80"/>
                  </a:cubicBezTo>
                  <a:cubicBezTo>
                    <a:pt x="886" y="93"/>
                    <a:pt x="894" y="103"/>
                    <a:pt x="907" y="103"/>
                  </a:cubicBezTo>
                  <a:cubicBezTo>
                    <a:pt x="920" y="103"/>
                    <a:pt x="929" y="93"/>
                    <a:pt x="929" y="80"/>
                  </a:cubicBezTo>
                  <a:cubicBezTo>
                    <a:pt x="929" y="27"/>
                    <a:pt x="929" y="27"/>
                    <a:pt x="929" y="27"/>
                  </a:cubicBezTo>
                  <a:cubicBezTo>
                    <a:pt x="929" y="26"/>
                    <a:pt x="930" y="25"/>
                    <a:pt x="931" y="25"/>
                  </a:cubicBezTo>
                  <a:cubicBezTo>
                    <a:pt x="940" y="25"/>
                    <a:pt x="940" y="25"/>
                    <a:pt x="940" y="25"/>
                  </a:cubicBezTo>
                  <a:cubicBezTo>
                    <a:pt x="941" y="25"/>
                    <a:pt x="942" y="26"/>
                    <a:pt x="942" y="27"/>
                  </a:cubicBezTo>
                  <a:cubicBezTo>
                    <a:pt x="942" y="81"/>
                    <a:pt x="942" y="81"/>
                    <a:pt x="942" y="81"/>
                  </a:cubicBezTo>
                  <a:cubicBezTo>
                    <a:pt x="942" y="100"/>
                    <a:pt x="927" y="115"/>
                    <a:pt x="907" y="115"/>
                  </a:cubicBezTo>
                  <a:cubicBezTo>
                    <a:pt x="887" y="115"/>
                    <a:pt x="873" y="100"/>
                    <a:pt x="873" y="81"/>
                  </a:cubicBezTo>
                  <a:lnTo>
                    <a:pt x="873" y="27"/>
                  </a:lnTo>
                  <a:close/>
                  <a:moveTo>
                    <a:pt x="886" y="7"/>
                  </a:moveTo>
                  <a:cubicBezTo>
                    <a:pt x="886" y="3"/>
                    <a:pt x="889" y="0"/>
                    <a:pt x="893" y="0"/>
                  </a:cubicBezTo>
                  <a:cubicBezTo>
                    <a:pt x="897" y="0"/>
                    <a:pt x="900" y="3"/>
                    <a:pt x="900" y="7"/>
                  </a:cubicBezTo>
                  <a:cubicBezTo>
                    <a:pt x="900" y="11"/>
                    <a:pt x="897" y="15"/>
                    <a:pt x="893" y="15"/>
                  </a:cubicBezTo>
                  <a:cubicBezTo>
                    <a:pt x="889" y="15"/>
                    <a:pt x="886" y="11"/>
                    <a:pt x="886" y="7"/>
                  </a:cubicBezTo>
                  <a:close/>
                  <a:moveTo>
                    <a:pt x="915" y="7"/>
                  </a:moveTo>
                  <a:cubicBezTo>
                    <a:pt x="915" y="3"/>
                    <a:pt x="918" y="0"/>
                    <a:pt x="922" y="0"/>
                  </a:cubicBezTo>
                  <a:cubicBezTo>
                    <a:pt x="926" y="0"/>
                    <a:pt x="930" y="3"/>
                    <a:pt x="930" y="7"/>
                  </a:cubicBezTo>
                  <a:cubicBezTo>
                    <a:pt x="930" y="11"/>
                    <a:pt x="926" y="15"/>
                    <a:pt x="922" y="15"/>
                  </a:cubicBezTo>
                  <a:cubicBezTo>
                    <a:pt x="918" y="15"/>
                    <a:pt x="915" y="11"/>
                    <a:pt x="915" y="7"/>
                  </a:cubicBezTo>
                  <a:close/>
                  <a:moveTo>
                    <a:pt x="985" y="27"/>
                  </a:moveTo>
                  <a:cubicBezTo>
                    <a:pt x="985" y="26"/>
                    <a:pt x="986" y="25"/>
                    <a:pt x="987" y="25"/>
                  </a:cubicBezTo>
                  <a:cubicBezTo>
                    <a:pt x="1022" y="25"/>
                    <a:pt x="1022" y="25"/>
                    <a:pt x="1022" y="25"/>
                  </a:cubicBezTo>
                  <a:cubicBezTo>
                    <a:pt x="1037" y="25"/>
                    <a:pt x="1050" y="37"/>
                    <a:pt x="1050" y="52"/>
                  </a:cubicBezTo>
                  <a:cubicBezTo>
                    <a:pt x="1050" y="64"/>
                    <a:pt x="1042" y="74"/>
                    <a:pt x="1031" y="78"/>
                  </a:cubicBezTo>
                  <a:cubicBezTo>
                    <a:pt x="1048" y="111"/>
                    <a:pt x="1048" y="111"/>
                    <a:pt x="1048" y="111"/>
                  </a:cubicBezTo>
                  <a:cubicBezTo>
                    <a:pt x="1049" y="112"/>
                    <a:pt x="1048" y="114"/>
                    <a:pt x="1046" y="114"/>
                  </a:cubicBezTo>
                  <a:cubicBezTo>
                    <a:pt x="1036" y="114"/>
                    <a:pt x="1036" y="114"/>
                    <a:pt x="1036" y="114"/>
                  </a:cubicBezTo>
                  <a:cubicBezTo>
                    <a:pt x="1035" y="114"/>
                    <a:pt x="1034" y="114"/>
                    <a:pt x="1034" y="113"/>
                  </a:cubicBezTo>
                  <a:cubicBezTo>
                    <a:pt x="1017" y="79"/>
                    <a:pt x="1017" y="79"/>
                    <a:pt x="1017" y="79"/>
                  </a:cubicBezTo>
                  <a:cubicBezTo>
                    <a:pt x="998" y="79"/>
                    <a:pt x="998" y="79"/>
                    <a:pt x="998" y="79"/>
                  </a:cubicBezTo>
                  <a:cubicBezTo>
                    <a:pt x="998" y="112"/>
                    <a:pt x="998" y="112"/>
                    <a:pt x="998" y="112"/>
                  </a:cubicBezTo>
                  <a:cubicBezTo>
                    <a:pt x="998" y="113"/>
                    <a:pt x="997" y="114"/>
                    <a:pt x="996" y="114"/>
                  </a:cubicBezTo>
                  <a:cubicBezTo>
                    <a:pt x="987" y="114"/>
                    <a:pt x="987" y="114"/>
                    <a:pt x="987" y="114"/>
                  </a:cubicBezTo>
                  <a:cubicBezTo>
                    <a:pt x="986" y="114"/>
                    <a:pt x="985" y="113"/>
                    <a:pt x="985" y="112"/>
                  </a:cubicBezTo>
                  <a:lnTo>
                    <a:pt x="985" y="27"/>
                  </a:lnTo>
                  <a:close/>
                  <a:moveTo>
                    <a:pt x="1021" y="68"/>
                  </a:moveTo>
                  <a:cubicBezTo>
                    <a:pt x="1029" y="68"/>
                    <a:pt x="1036" y="61"/>
                    <a:pt x="1036" y="52"/>
                  </a:cubicBezTo>
                  <a:cubicBezTo>
                    <a:pt x="1036" y="44"/>
                    <a:pt x="1029" y="37"/>
                    <a:pt x="1021" y="37"/>
                  </a:cubicBezTo>
                  <a:cubicBezTo>
                    <a:pt x="998" y="37"/>
                    <a:pt x="998" y="37"/>
                    <a:pt x="998" y="37"/>
                  </a:cubicBezTo>
                  <a:cubicBezTo>
                    <a:pt x="998" y="68"/>
                    <a:pt x="998" y="68"/>
                    <a:pt x="998" y="68"/>
                  </a:cubicBezTo>
                  <a:lnTo>
                    <a:pt x="1021" y="68"/>
                  </a:lnTo>
                  <a:close/>
                  <a:moveTo>
                    <a:pt x="1136" y="27"/>
                  </a:moveTo>
                  <a:cubicBezTo>
                    <a:pt x="1136" y="26"/>
                    <a:pt x="1137" y="25"/>
                    <a:pt x="1138" y="25"/>
                  </a:cubicBezTo>
                  <a:cubicBezTo>
                    <a:pt x="1189" y="25"/>
                    <a:pt x="1189" y="25"/>
                    <a:pt x="1189" y="25"/>
                  </a:cubicBezTo>
                  <a:cubicBezTo>
                    <a:pt x="1191" y="25"/>
                    <a:pt x="1192" y="26"/>
                    <a:pt x="1192" y="27"/>
                  </a:cubicBezTo>
                  <a:cubicBezTo>
                    <a:pt x="1192" y="35"/>
                    <a:pt x="1192" y="35"/>
                    <a:pt x="1192" y="35"/>
                  </a:cubicBezTo>
                  <a:cubicBezTo>
                    <a:pt x="1192" y="36"/>
                    <a:pt x="1191" y="37"/>
                    <a:pt x="1189" y="37"/>
                  </a:cubicBezTo>
                  <a:cubicBezTo>
                    <a:pt x="1149" y="37"/>
                    <a:pt x="1149" y="37"/>
                    <a:pt x="1149" y="37"/>
                  </a:cubicBezTo>
                  <a:cubicBezTo>
                    <a:pt x="1149" y="66"/>
                    <a:pt x="1149" y="66"/>
                    <a:pt x="1149" y="66"/>
                  </a:cubicBezTo>
                  <a:cubicBezTo>
                    <a:pt x="1183" y="66"/>
                    <a:pt x="1183" y="66"/>
                    <a:pt x="1183" y="66"/>
                  </a:cubicBezTo>
                  <a:cubicBezTo>
                    <a:pt x="1184" y="66"/>
                    <a:pt x="1185" y="68"/>
                    <a:pt x="1185" y="69"/>
                  </a:cubicBezTo>
                  <a:cubicBezTo>
                    <a:pt x="1185" y="76"/>
                    <a:pt x="1185" y="76"/>
                    <a:pt x="1185" y="76"/>
                  </a:cubicBezTo>
                  <a:cubicBezTo>
                    <a:pt x="1185" y="77"/>
                    <a:pt x="1184" y="78"/>
                    <a:pt x="1183" y="78"/>
                  </a:cubicBezTo>
                  <a:cubicBezTo>
                    <a:pt x="1149" y="78"/>
                    <a:pt x="1149" y="78"/>
                    <a:pt x="1149" y="78"/>
                  </a:cubicBezTo>
                  <a:cubicBezTo>
                    <a:pt x="1149" y="112"/>
                    <a:pt x="1149" y="112"/>
                    <a:pt x="1149" y="112"/>
                  </a:cubicBezTo>
                  <a:cubicBezTo>
                    <a:pt x="1149" y="113"/>
                    <a:pt x="1148" y="114"/>
                    <a:pt x="1147" y="114"/>
                  </a:cubicBezTo>
                  <a:cubicBezTo>
                    <a:pt x="1138" y="114"/>
                    <a:pt x="1138" y="114"/>
                    <a:pt x="1138" y="114"/>
                  </a:cubicBezTo>
                  <a:cubicBezTo>
                    <a:pt x="1137" y="114"/>
                    <a:pt x="1136" y="113"/>
                    <a:pt x="1136" y="112"/>
                  </a:cubicBezTo>
                  <a:lnTo>
                    <a:pt x="1136" y="27"/>
                  </a:lnTo>
                  <a:close/>
                  <a:moveTo>
                    <a:pt x="1266" y="24"/>
                  </a:moveTo>
                  <a:cubicBezTo>
                    <a:pt x="1292" y="24"/>
                    <a:pt x="1312" y="44"/>
                    <a:pt x="1312" y="70"/>
                  </a:cubicBezTo>
                  <a:cubicBezTo>
                    <a:pt x="1312" y="95"/>
                    <a:pt x="1292" y="115"/>
                    <a:pt x="1266" y="115"/>
                  </a:cubicBezTo>
                  <a:cubicBezTo>
                    <a:pt x="1241" y="115"/>
                    <a:pt x="1221" y="95"/>
                    <a:pt x="1221" y="70"/>
                  </a:cubicBezTo>
                  <a:cubicBezTo>
                    <a:pt x="1221" y="44"/>
                    <a:pt x="1241" y="24"/>
                    <a:pt x="1266" y="24"/>
                  </a:cubicBezTo>
                  <a:close/>
                  <a:moveTo>
                    <a:pt x="1266" y="103"/>
                  </a:moveTo>
                  <a:cubicBezTo>
                    <a:pt x="1285" y="103"/>
                    <a:pt x="1300" y="88"/>
                    <a:pt x="1300" y="70"/>
                  </a:cubicBezTo>
                  <a:cubicBezTo>
                    <a:pt x="1300" y="52"/>
                    <a:pt x="1285" y="36"/>
                    <a:pt x="1266" y="36"/>
                  </a:cubicBezTo>
                  <a:cubicBezTo>
                    <a:pt x="1248" y="36"/>
                    <a:pt x="1233" y="52"/>
                    <a:pt x="1233" y="70"/>
                  </a:cubicBezTo>
                  <a:cubicBezTo>
                    <a:pt x="1233" y="88"/>
                    <a:pt x="1248" y="103"/>
                    <a:pt x="1266" y="103"/>
                  </a:cubicBezTo>
                  <a:close/>
                  <a:moveTo>
                    <a:pt x="1350" y="27"/>
                  </a:moveTo>
                  <a:cubicBezTo>
                    <a:pt x="1350" y="26"/>
                    <a:pt x="1351" y="25"/>
                    <a:pt x="1352" y="25"/>
                  </a:cubicBezTo>
                  <a:cubicBezTo>
                    <a:pt x="1387" y="25"/>
                    <a:pt x="1387" y="25"/>
                    <a:pt x="1387" y="25"/>
                  </a:cubicBezTo>
                  <a:cubicBezTo>
                    <a:pt x="1402" y="25"/>
                    <a:pt x="1415" y="37"/>
                    <a:pt x="1415" y="52"/>
                  </a:cubicBezTo>
                  <a:cubicBezTo>
                    <a:pt x="1415" y="64"/>
                    <a:pt x="1407" y="74"/>
                    <a:pt x="1396" y="78"/>
                  </a:cubicBezTo>
                  <a:cubicBezTo>
                    <a:pt x="1413" y="111"/>
                    <a:pt x="1413" y="111"/>
                    <a:pt x="1413" y="111"/>
                  </a:cubicBezTo>
                  <a:cubicBezTo>
                    <a:pt x="1414" y="112"/>
                    <a:pt x="1413" y="114"/>
                    <a:pt x="1411" y="114"/>
                  </a:cubicBezTo>
                  <a:cubicBezTo>
                    <a:pt x="1401" y="114"/>
                    <a:pt x="1401" y="114"/>
                    <a:pt x="1401" y="114"/>
                  </a:cubicBezTo>
                  <a:cubicBezTo>
                    <a:pt x="1400" y="114"/>
                    <a:pt x="1399" y="114"/>
                    <a:pt x="1399" y="113"/>
                  </a:cubicBezTo>
                  <a:cubicBezTo>
                    <a:pt x="1382" y="79"/>
                    <a:pt x="1382" y="79"/>
                    <a:pt x="1382" y="79"/>
                  </a:cubicBezTo>
                  <a:cubicBezTo>
                    <a:pt x="1363" y="79"/>
                    <a:pt x="1363" y="79"/>
                    <a:pt x="1363" y="79"/>
                  </a:cubicBezTo>
                  <a:cubicBezTo>
                    <a:pt x="1363" y="112"/>
                    <a:pt x="1363" y="112"/>
                    <a:pt x="1363" y="112"/>
                  </a:cubicBezTo>
                  <a:cubicBezTo>
                    <a:pt x="1363" y="113"/>
                    <a:pt x="1362" y="114"/>
                    <a:pt x="1360" y="114"/>
                  </a:cubicBezTo>
                  <a:cubicBezTo>
                    <a:pt x="1352" y="114"/>
                    <a:pt x="1352" y="114"/>
                    <a:pt x="1352" y="114"/>
                  </a:cubicBezTo>
                  <a:cubicBezTo>
                    <a:pt x="1351" y="114"/>
                    <a:pt x="1350" y="113"/>
                    <a:pt x="1350" y="112"/>
                  </a:cubicBezTo>
                  <a:lnTo>
                    <a:pt x="1350" y="27"/>
                  </a:lnTo>
                  <a:close/>
                  <a:moveTo>
                    <a:pt x="1386" y="68"/>
                  </a:moveTo>
                  <a:cubicBezTo>
                    <a:pt x="1394" y="68"/>
                    <a:pt x="1401" y="61"/>
                    <a:pt x="1401" y="52"/>
                  </a:cubicBezTo>
                  <a:cubicBezTo>
                    <a:pt x="1401" y="44"/>
                    <a:pt x="1394" y="37"/>
                    <a:pt x="1386" y="37"/>
                  </a:cubicBezTo>
                  <a:cubicBezTo>
                    <a:pt x="1363" y="37"/>
                    <a:pt x="1363" y="37"/>
                    <a:pt x="1363" y="37"/>
                  </a:cubicBezTo>
                  <a:cubicBezTo>
                    <a:pt x="1363" y="68"/>
                    <a:pt x="1363" y="68"/>
                    <a:pt x="1363" y="68"/>
                  </a:cubicBezTo>
                  <a:lnTo>
                    <a:pt x="1386" y="68"/>
                  </a:lnTo>
                  <a:close/>
                  <a:moveTo>
                    <a:pt x="1448" y="101"/>
                  </a:moveTo>
                  <a:cubicBezTo>
                    <a:pt x="1449" y="100"/>
                    <a:pt x="1450" y="98"/>
                    <a:pt x="1451" y="96"/>
                  </a:cubicBezTo>
                  <a:cubicBezTo>
                    <a:pt x="1452" y="94"/>
                    <a:pt x="1454" y="94"/>
                    <a:pt x="1455" y="95"/>
                  </a:cubicBezTo>
                  <a:cubicBezTo>
                    <a:pt x="1456" y="96"/>
                    <a:pt x="1466" y="104"/>
                    <a:pt x="1476" y="104"/>
                  </a:cubicBezTo>
                  <a:cubicBezTo>
                    <a:pt x="1485" y="104"/>
                    <a:pt x="1490" y="99"/>
                    <a:pt x="1490" y="92"/>
                  </a:cubicBezTo>
                  <a:cubicBezTo>
                    <a:pt x="1490" y="84"/>
                    <a:pt x="1484" y="80"/>
                    <a:pt x="1471" y="74"/>
                  </a:cubicBezTo>
                  <a:cubicBezTo>
                    <a:pt x="1458" y="69"/>
                    <a:pt x="1448" y="62"/>
                    <a:pt x="1448" y="47"/>
                  </a:cubicBezTo>
                  <a:cubicBezTo>
                    <a:pt x="1448" y="37"/>
                    <a:pt x="1455" y="24"/>
                    <a:pt x="1476" y="24"/>
                  </a:cubicBezTo>
                  <a:cubicBezTo>
                    <a:pt x="1488" y="24"/>
                    <a:pt x="1498" y="30"/>
                    <a:pt x="1499" y="31"/>
                  </a:cubicBezTo>
                  <a:cubicBezTo>
                    <a:pt x="1500" y="32"/>
                    <a:pt x="1501" y="34"/>
                    <a:pt x="1500" y="36"/>
                  </a:cubicBezTo>
                  <a:cubicBezTo>
                    <a:pt x="1499" y="37"/>
                    <a:pt x="1498" y="39"/>
                    <a:pt x="1497" y="40"/>
                  </a:cubicBezTo>
                  <a:cubicBezTo>
                    <a:pt x="1496" y="42"/>
                    <a:pt x="1494" y="43"/>
                    <a:pt x="1492" y="42"/>
                  </a:cubicBezTo>
                  <a:cubicBezTo>
                    <a:pt x="1492" y="41"/>
                    <a:pt x="1483" y="35"/>
                    <a:pt x="1475" y="35"/>
                  </a:cubicBezTo>
                  <a:cubicBezTo>
                    <a:pt x="1465" y="35"/>
                    <a:pt x="1461" y="42"/>
                    <a:pt x="1461" y="47"/>
                  </a:cubicBezTo>
                  <a:cubicBezTo>
                    <a:pt x="1461" y="54"/>
                    <a:pt x="1466" y="58"/>
                    <a:pt x="1477" y="63"/>
                  </a:cubicBezTo>
                  <a:cubicBezTo>
                    <a:pt x="1492" y="69"/>
                    <a:pt x="1504" y="76"/>
                    <a:pt x="1504" y="91"/>
                  </a:cubicBezTo>
                  <a:cubicBezTo>
                    <a:pt x="1504" y="105"/>
                    <a:pt x="1493" y="115"/>
                    <a:pt x="1476" y="115"/>
                  </a:cubicBezTo>
                  <a:cubicBezTo>
                    <a:pt x="1460" y="115"/>
                    <a:pt x="1451" y="107"/>
                    <a:pt x="1449" y="105"/>
                  </a:cubicBezTo>
                  <a:cubicBezTo>
                    <a:pt x="1447" y="104"/>
                    <a:pt x="1447" y="103"/>
                    <a:pt x="1448" y="101"/>
                  </a:cubicBezTo>
                  <a:close/>
                  <a:moveTo>
                    <a:pt x="1581" y="24"/>
                  </a:moveTo>
                  <a:cubicBezTo>
                    <a:pt x="1594" y="24"/>
                    <a:pt x="1603" y="28"/>
                    <a:pt x="1611" y="36"/>
                  </a:cubicBezTo>
                  <a:cubicBezTo>
                    <a:pt x="1613" y="37"/>
                    <a:pt x="1613" y="38"/>
                    <a:pt x="1612" y="39"/>
                  </a:cubicBezTo>
                  <a:cubicBezTo>
                    <a:pt x="1606" y="45"/>
                    <a:pt x="1606" y="45"/>
                    <a:pt x="1606" y="45"/>
                  </a:cubicBezTo>
                  <a:cubicBezTo>
                    <a:pt x="1605" y="46"/>
                    <a:pt x="1604" y="46"/>
                    <a:pt x="1603" y="45"/>
                  </a:cubicBezTo>
                  <a:cubicBezTo>
                    <a:pt x="1597" y="40"/>
                    <a:pt x="1589" y="36"/>
                    <a:pt x="1581" y="36"/>
                  </a:cubicBezTo>
                  <a:cubicBezTo>
                    <a:pt x="1563" y="36"/>
                    <a:pt x="1549" y="52"/>
                    <a:pt x="1549" y="69"/>
                  </a:cubicBezTo>
                  <a:cubicBezTo>
                    <a:pt x="1549" y="87"/>
                    <a:pt x="1563" y="102"/>
                    <a:pt x="1581" y="102"/>
                  </a:cubicBezTo>
                  <a:cubicBezTo>
                    <a:pt x="1590" y="102"/>
                    <a:pt x="1597" y="99"/>
                    <a:pt x="1603" y="94"/>
                  </a:cubicBezTo>
                  <a:cubicBezTo>
                    <a:pt x="1604" y="93"/>
                    <a:pt x="1605" y="93"/>
                    <a:pt x="1606" y="94"/>
                  </a:cubicBezTo>
                  <a:cubicBezTo>
                    <a:pt x="1612" y="100"/>
                    <a:pt x="1612" y="100"/>
                    <a:pt x="1612" y="100"/>
                  </a:cubicBezTo>
                  <a:cubicBezTo>
                    <a:pt x="1613" y="101"/>
                    <a:pt x="1613" y="102"/>
                    <a:pt x="1612" y="103"/>
                  </a:cubicBezTo>
                  <a:cubicBezTo>
                    <a:pt x="1603" y="112"/>
                    <a:pt x="1592" y="115"/>
                    <a:pt x="1581" y="115"/>
                  </a:cubicBezTo>
                  <a:cubicBezTo>
                    <a:pt x="1555" y="115"/>
                    <a:pt x="1535" y="95"/>
                    <a:pt x="1535" y="70"/>
                  </a:cubicBezTo>
                  <a:cubicBezTo>
                    <a:pt x="1535" y="44"/>
                    <a:pt x="1555" y="24"/>
                    <a:pt x="1581" y="24"/>
                  </a:cubicBezTo>
                  <a:close/>
                  <a:moveTo>
                    <a:pt x="1649" y="27"/>
                  </a:moveTo>
                  <a:cubicBezTo>
                    <a:pt x="1649" y="26"/>
                    <a:pt x="1650" y="25"/>
                    <a:pt x="1651" y="25"/>
                  </a:cubicBezTo>
                  <a:cubicBezTo>
                    <a:pt x="1660" y="25"/>
                    <a:pt x="1660" y="25"/>
                    <a:pt x="1660" y="25"/>
                  </a:cubicBezTo>
                  <a:cubicBezTo>
                    <a:pt x="1661" y="25"/>
                    <a:pt x="1662" y="26"/>
                    <a:pt x="1662" y="27"/>
                  </a:cubicBezTo>
                  <a:cubicBezTo>
                    <a:pt x="1662" y="63"/>
                    <a:pt x="1662" y="63"/>
                    <a:pt x="1662" y="63"/>
                  </a:cubicBezTo>
                  <a:cubicBezTo>
                    <a:pt x="1709" y="63"/>
                    <a:pt x="1709" y="63"/>
                    <a:pt x="1709" y="63"/>
                  </a:cubicBezTo>
                  <a:cubicBezTo>
                    <a:pt x="1709" y="27"/>
                    <a:pt x="1709" y="27"/>
                    <a:pt x="1709" y="27"/>
                  </a:cubicBezTo>
                  <a:cubicBezTo>
                    <a:pt x="1709" y="26"/>
                    <a:pt x="1710" y="25"/>
                    <a:pt x="1711" y="25"/>
                  </a:cubicBezTo>
                  <a:cubicBezTo>
                    <a:pt x="1720" y="25"/>
                    <a:pt x="1720" y="25"/>
                    <a:pt x="1720" y="25"/>
                  </a:cubicBezTo>
                  <a:cubicBezTo>
                    <a:pt x="1721" y="25"/>
                    <a:pt x="1722" y="26"/>
                    <a:pt x="1722" y="27"/>
                  </a:cubicBezTo>
                  <a:cubicBezTo>
                    <a:pt x="1722" y="112"/>
                    <a:pt x="1722" y="112"/>
                    <a:pt x="1722" y="112"/>
                  </a:cubicBezTo>
                  <a:cubicBezTo>
                    <a:pt x="1722" y="113"/>
                    <a:pt x="1721" y="114"/>
                    <a:pt x="1720" y="114"/>
                  </a:cubicBezTo>
                  <a:cubicBezTo>
                    <a:pt x="1711" y="114"/>
                    <a:pt x="1711" y="114"/>
                    <a:pt x="1711" y="114"/>
                  </a:cubicBezTo>
                  <a:cubicBezTo>
                    <a:pt x="1710" y="114"/>
                    <a:pt x="1709" y="113"/>
                    <a:pt x="1709" y="112"/>
                  </a:cubicBezTo>
                  <a:cubicBezTo>
                    <a:pt x="1709" y="75"/>
                    <a:pt x="1709" y="75"/>
                    <a:pt x="1709" y="75"/>
                  </a:cubicBezTo>
                  <a:cubicBezTo>
                    <a:pt x="1662" y="75"/>
                    <a:pt x="1662" y="75"/>
                    <a:pt x="1662" y="75"/>
                  </a:cubicBezTo>
                  <a:cubicBezTo>
                    <a:pt x="1662" y="112"/>
                    <a:pt x="1662" y="112"/>
                    <a:pt x="1662" y="112"/>
                  </a:cubicBezTo>
                  <a:cubicBezTo>
                    <a:pt x="1662" y="113"/>
                    <a:pt x="1661" y="114"/>
                    <a:pt x="1660" y="114"/>
                  </a:cubicBezTo>
                  <a:cubicBezTo>
                    <a:pt x="1651" y="114"/>
                    <a:pt x="1651" y="114"/>
                    <a:pt x="1651" y="114"/>
                  </a:cubicBezTo>
                  <a:cubicBezTo>
                    <a:pt x="1650" y="114"/>
                    <a:pt x="1649" y="113"/>
                    <a:pt x="1649" y="112"/>
                  </a:cubicBezTo>
                  <a:lnTo>
                    <a:pt x="1649" y="27"/>
                  </a:lnTo>
                  <a:close/>
                  <a:moveTo>
                    <a:pt x="1765" y="27"/>
                  </a:moveTo>
                  <a:cubicBezTo>
                    <a:pt x="1765" y="26"/>
                    <a:pt x="1766" y="25"/>
                    <a:pt x="1767" y="25"/>
                  </a:cubicBezTo>
                  <a:cubicBezTo>
                    <a:pt x="1776" y="25"/>
                    <a:pt x="1776" y="25"/>
                    <a:pt x="1776" y="25"/>
                  </a:cubicBezTo>
                  <a:cubicBezTo>
                    <a:pt x="1777" y="25"/>
                    <a:pt x="1778" y="26"/>
                    <a:pt x="1778" y="27"/>
                  </a:cubicBezTo>
                  <a:cubicBezTo>
                    <a:pt x="1778" y="80"/>
                    <a:pt x="1778" y="80"/>
                    <a:pt x="1778" y="80"/>
                  </a:cubicBezTo>
                  <a:cubicBezTo>
                    <a:pt x="1778" y="93"/>
                    <a:pt x="1786" y="103"/>
                    <a:pt x="1799" y="103"/>
                  </a:cubicBezTo>
                  <a:cubicBezTo>
                    <a:pt x="1813" y="103"/>
                    <a:pt x="1821" y="93"/>
                    <a:pt x="1821" y="80"/>
                  </a:cubicBezTo>
                  <a:cubicBezTo>
                    <a:pt x="1821" y="27"/>
                    <a:pt x="1821" y="27"/>
                    <a:pt x="1821" y="27"/>
                  </a:cubicBezTo>
                  <a:cubicBezTo>
                    <a:pt x="1821" y="26"/>
                    <a:pt x="1822" y="25"/>
                    <a:pt x="1823" y="25"/>
                  </a:cubicBezTo>
                  <a:cubicBezTo>
                    <a:pt x="1832" y="25"/>
                    <a:pt x="1832" y="25"/>
                    <a:pt x="1832" y="25"/>
                  </a:cubicBezTo>
                  <a:cubicBezTo>
                    <a:pt x="1833" y="25"/>
                    <a:pt x="1834" y="26"/>
                    <a:pt x="1834" y="27"/>
                  </a:cubicBezTo>
                  <a:cubicBezTo>
                    <a:pt x="1834" y="81"/>
                    <a:pt x="1834" y="81"/>
                    <a:pt x="1834" y="81"/>
                  </a:cubicBezTo>
                  <a:cubicBezTo>
                    <a:pt x="1834" y="100"/>
                    <a:pt x="1820" y="115"/>
                    <a:pt x="1799" y="115"/>
                  </a:cubicBezTo>
                  <a:cubicBezTo>
                    <a:pt x="1779" y="115"/>
                    <a:pt x="1765" y="100"/>
                    <a:pt x="1765" y="81"/>
                  </a:cubicBezTo>
                  <a:lnTo>
                    <a:pt x="1765" y="27"/>
                  </a:lnTo>
                  <a:close/>
                  <a:moveTo>
                    <a:pt x="1877" y="26"/>
                  </a:moveTo>
                  <a:cubicBezTo>
                    <a:pt x="1877" y="25"/>
                    <a:pt x="1878" y="24"/>
                    <a:pt x="1879" y="24"/>
                  </a:cubicBezTo>
                  <a:cubicBezTo>
                    <a:pt x="1882" y="24"/>
                    <a:pt x="1882" y="24"/>
                    <a:pt x="1882" y="24"/>
                  </a:cubicBezTo>
                  <a:cubicBezTo>
                    <a:pt x="1938" y="88"/>
                    <a:pt x="1938" y="88"/>
                    <a:pt x="1938" y="88"/>
                  </a:cubicBezTo>
                  <a:cubicBezTo>
                    <a:pt x="1938" y="88"/>
                    <a:pt x="1938" y="88"/>
                    <a:pt x="1938" y="88"/>
                  </a:cubicBezTo>
                  <a:cubicBezTo>
                    <a:pt x="1938" y="27"/>
                    <a:pt x="1938" y="27"/>
                    <a:pt x="1938" y="27"/>
                  </a:cubicBezTo>
                  <a:cubicBezTo>
                    <a:pt x="1938" y="26"/>
                    <a:pt x="1939" y="25"/>
                    <a:pt x="1940" y="25"/>
                  </a:cubicBezTo>
                  <a:cubicBezTo>
                    <a:pt x="1949" y="25"/>
                    <a:pt x="1949" y="25"/>
                    <a:pt x="1949" y="25"/>
                  </a:cubicBezTo>
                  <a:cubicBezTo>
                    <a:pt x="1950" y="25"/>
                    <a:pt x="1951" y="26"/>
                    <a:pt x="1951" y="27"/>
                  </a:cubicBezTo>
                  <a:cubicBezTo>
                    <a:pt x="1951" y="113"/>
                    <a:pt x="1951" y="113"/>
                    <a:pt x="1951" y="113"/>
                  </a:cubicBezTo>
                  <a:cubicBezTo>
                    <a:pt x="1951" y="114"/>
                    <a:pt x="1950" y="115"/>
                    <a:pt x="1949" y="115"/>
                  </a:cubicBezTo>
                  <a:cubicBezTo>
                    <a:pt x="1945" y="115"/>
                    <a:pt x="1945" y="115"/>
                    <a:pt x="1945" y="115"/>
                  </a:cubicBezTo>
                  <a:cubicBezTo>
                    <a:pt x="1890" y="50"/>
                    <a:pt x="1890" y="50"/>
                    <a:pt x="1890" y="50"/>
                  </a:cubicBezTo>
                  <a:cubicBezTo>
                    <a:pt x="1890" y="50"/>
                    <a:pt x="1890" y="50"/>
                    <a:pt x="1890" y="50"/>
                  </a:cubicBezTo>
                  <a:cubicBezTo>
                    <a:pt x="1890" y="112"/>
                    <a:pt x="1890" y="112"/>
                    <a:pt x="1890" y="112"/>
                  </a:cubicBezTo>
                  <a:cubicBezTo>
                    <a:pt x="1890" y="113"/>
                    <a:pt x="1889" y="114"/>
                    <a:pt x="1887" y="114"/>
                  </a:cubicBezTo>
                  <a:cubicBezTo>
                    <a:pt x="1879" y="114"/>
                    <a:pt x="1879" y="114"/>
                    <a:pt x="1879" y="114"/>
                  </a:cubicBezTo>
                  <a:cubicBezTo>
                    <a:pt x="1878" y="114"/>
                    <a:pt x="1877" y="113"/>
                    <a:pt x="1877" y="112"/>
                  </a:cubicBezTo>
                  <a:lnTo>
                    <a:pt x="1877" y="26"/>
                  </a:lnTo>
                  <a:close/>
                  <a:moveTo>
                    <a:pt x="2034" y="24"/>
                  </a:moveTo>
                  <a:cubicBezTo>
                    <a:pt x="2046" y="24"/>
                    <a:pt x="2056" y="28"/>
                    <a:pt x="2065" y="36"/>
                  </a:cubicBezTo>
                  <a:cubicBezTo>
                    <a:pt x="2066" y="37"/>
                    <a:pt x="2066" y="38"/>
                    <a:pt x="2065" y="39"/>
                  </a:cubicBezTo>
                  <a:cubicBezTo>
                    <a:pt x="2063" y="41"/>
                    <a:pt x="2061" y="43"/>
                    <a:pt x="2059" y="45"/>
                  </a:cubicBezTo>
                  <a:cubicBezTo>
                    <a:pt x="2058" y="46"/>
                    <a:pt x="2057" y="46"/>
                    <a:pt x="2056" y="45"/>
                  </a:cubicBezTo>
                  <a:cubicBezTo>
                    <a:pt x="2050" y="40"/>
                    <a:pt x="2042" y="36"/>
                    <a:pt x="2034" y="36"/>
                  </a:cubicBezTo>
                  <a:cubicBezTo>
                    <a:pt x="2016" y="36"/>
                    <a:pt x="2002" y="52"/>
                    <a:pt x="2002" y="69"/>
                  </a:cubicBezTo>
                  <a:cubicBezTo>
                    <a:pt x="2002" y="87"/>
                    <a:pt x="2016" y="102"/>
                    <a:pt x="2034" y="102"/>
                  </a:cubicBezTo>
                  <a:cubicBezTo>
                    <a:pt x="2045" y="102"/>
                    <a:pt x="2052" y="99"/>
                    <a:pt x="2054" y="98"/>
                  </a:cubicBezTo>
                  <a:cubicBezTo>
                    <a:pt x="2054" y="84"/>
                    <a:pt x="2054" y="84"/>
                    <a:pt x="2054" y="84"/>
                  </a:cubicBezTo>
                  <a:cubicBezTo>
                    <a:pt x="2041" y="84"/>
                    <a:pt x="2041" y="84"/>
                    <a:pt x="2041" y="84"/>
                  </a:cubicBezTo>
                  <a:cubicBezTo>
                    <a:pt x="2040" y="84"/>
                    <a:pt x="2039" y="83"/>
                    <a:pt x="2039" y="82"/>
                  </a:cubicBezTo>
                  <a:cubicBezTo>
                    <a:pt x="2039" y="74"/>
                    <a:pt x="2039" y="74"/>
                    <a:pt x="2039" y="74"/>
                  </a:cubicBezTo>
                  <a:cubicBezTo>
                    <a:pt x="2039" y="73"/>
                    <a:pt x="2040" y="72"/>
                    <a:pt x="2041" y="72"/>
                  </a:cubicBezTo>
                  <a:cubicBezTo>
                    <a:pt x="2064" y="72"/>
                    <a:pt x="2064" y="72"/>
                    <a:pt x="2064" y="72"/>
                  </a:cubicBezTo>
                  <a:cubicBezTo>
                    <a:pt x="2066" y="72"/>
                    <a:pt x="2067" y="73"/>
                    <a:pt x="2067" y="74"/>
                  </a:cubicBezTo>
                  <a:cubicBezTo>
                    <a:pt x="2067" y="84"/>
                    <a:pt x="2067" y="95"/>
                    <a:pt x="2067" y="105"/>
                  </a:cubicBezTo>
                  <a:cubicBezTo>
                    <a:pt x="2067" y="106"/>
                    <a:pt x="2066" y="107"/>
                    <a:pt x="2066" y="107"/>
                  </a:cubicBezTo>
                  <a:cubicBezTo>
                    <a:pt x="2066" y="107"/>
                    <a:pt x="2053" y="115"/>
                    <a:pt x="2034" y="115"/>
                  </a:cubicBezTo>
                  <a:cubicBezTo>
                    <a:pt x="2009" y="115"/>
                    <a:pt x="1988" y="95"/>
                    <a:pt x="1988" y="70"/>
                  </a:cubicBezTo>
                  <a:cubicBezTo>
                    <a:pt x="1988" y="44"/>
                    <a:pt x="2009" y="24"/>
                    <a:pt x="2034" y="24"/>
                  </a:cubicBezTo>
                  <a:close/>
                </a:path>
              </a:pathLst>
            </a:custGeom>
            <a:solidFill>
              <a:srgbClr val="3C3C3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CB180C5B-F771-4EAD-A510-92474618D0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26881" y="462019"/>
              <a:ext cx="1138238" cy="800100"/>
            </a:xfrm>
            <a:custGeom>
              <a:avLst/>
              <a:gdLst>
                <a:gd name="T0" fmla="*/ 73 w 651"/>
                <a:gd name="T1" fmla="*/ 72 h 452"/>
                <a:gd name="T2" fmla="*/ 73 w 651"/>
                <a:gd name="T3" fmla="*/ 289 h 452"/>
                <a:gd name="T4" fmla="*/ 134 w 651"/>
                <a:gd name="T5" fmla="*/ 289 h 452"/>
                <a:gd name="T6" fmla="*/ 145 w 651"/>
                <a:gd name="T7" fmla="*/ 303 h 452"/>
                <a:gd name="T8" fmla="*/ 145 w 651"/>
                <a:gd name="T9" fmla="*/ 347 h 452"/>
                <a:gd name="T10" fmla="*/ 134 w 651"/>
                <a:gd name="T11" fmla="*/ 361 h 452"/>
                <a:gd name="T12" fmla="*/ 61 w 651"/>
                <a:gd name="T13" fmla="*/ 361 h 452"/>
                <a:gd name="T14" fmla="*/ 19 w 651"/>
                <a:gd name="T15" fmla="*/ 361 h 452"/>
                <a:gd name="T16" fmla="*/ 17 w 651"/>
                <a:gd name="T17" fmla="*/ 361 h 452"/>
                <a:gd name="T18" fmla="*/ 0 w 651"/>
                <a:gd name="T19" fmla="*/ 347 h 452"/>
                <a:gd name="T20" fmla="*/ 0 w 651"/>
                <a:gd name="T21" fmla="*/ 18 h 452"/>
                <a:gd name="T22" fmla="*/ 17 w 651"/>
                <a:gd name="T23" fmla="*/ 0 h 452"/>
                <a:gd name="T24" fmla="*/ 19 w 651"/>
                <a:gd name="T25" fmla="*/ 0 h 452"/>
                <a:gd name="T26" fmla="*/ 61 w 651"/>
                <a:gd name="T27" fmla="*/ 0 h 452"/>
                <a:gd name="T28" fmla="*/ 134 w 651"/>
                <a:gd name="T29" fmla="*/ 0 h 452"/>
                <a:gd name="T30" fmla="*/ 145 w 651"/>
                <a:gd name="T31" fmla="*/ 18 h 452"/>
                <a:gd name="T32" fmla="*/ 145 w 651"/>
                <a:gd name="T33" fmla="*/ 62 h 452"/>
                <a:gd name="T34" fmla="*/ 134 w 651"/>
                <a:gd name="T35" fmla="*/ 72 h 452"/>
                <a:gd name="T36" fmla="*/ 73 w 651"/>
                <a:gd name="T37" fmla="*/ 72 h 452"/>
                <a:gd name="T38" fmla="*/ 579 w 651"/>
                <a:gd name="T39" fmla="*/ 72 h 452"/>
                <a:gd name="T40" fmla="*/ 579 w 651"/>
                <a:gd name="T41" fmla="*/ 289 h 452"/>
                <a:gd name="T42" fmla="*/ 518 w 651"/>
                <a:gd name="T43" fmla="*/ 289 h 452"/>
                <a:gd name="T44" fmla="*/ 507 w 651"/>
                <a:gd name="T45" fmla="*/ 303 h 452"/>
                <a:gd name="T46" fmla="*/ 507 w 651"/>
                <a:gd name="T47" fmla="*/ 347 h 452"/>
                <a:gd name="T48" fmla="*/ 518 w 651"/>
                <a:gd name="T49" fmla="*/ 361 h 452"/>
                <a:gd name="T50" fmla="*/ 590 w 651"/>
                <a:gd name="T51" fmla="*/ 361 h 452"/>
                <a:gd name="T52" fmla="*/ 632 w 651"/>
                <a:gd name="T53" fmla="*/ 361 h 452"/>
                <a:gd name="T54" fmla="*/ 634 w 651"/>
                <a:gd name="T55" fmla="*/ 361 h 452"/>
                <a:gd name="T56" fmla="*/ 651 w 651"/>
                <a:gd name="T57" fmla="*/ 347 h 452"/>
                <a:gd name="T58" fmla="*/ 651 w 651"/>
                <a:gd name="T59" fmla="*/ 18 h 452"/>
                <a:gd name="T60" fmla="*/ 634 w 651"/>
                <a:gd name="T61" fmla="*/ 0 h 452"/>
                <a:gd name="T62" fmla="*/ 632 w 651"/>
                <a:gd name="T63" fmla="*/ 0 h 452"/>
                <a:gd name="T64" fmla="*/ 590 w 651"/>
                <a:gd name="T65" fmla="*/ 0 h 452"/>
                <a:gd name="T66" fmla="*/ 518 w 651"/>
                <a:gd name="T67" fmla="*/ 0 h 452"/>
                <a:gd name="T68" fmla="*/ 507 w 651"/>
                <a:gd name="T69" fmla="*/ 18 h 452"/>
                <a:gd name="T70" fmla="*/ 507 w 651"/>
                <a:gd name="T71" fmla="*/ 62 h 452"/>
                <a:gd name="T72" fmla="*/ 518 w 651"/>
                <a:gd name="T73" fmla="*/ 72 h 452"/>
                <a:gd name="T74" fmla="*/ 579 w 651"/>
                <a:gd name="T75" fmla="*/ 72 h 452"/>
                <a:gd name="T76" fmla="*/ 149 w 651"/>
                <a:gd name="T77" fmla="*/ 183 h 452"/>
                <a:gd name="T78" fmla="*/ 328 w 651"/>
                <a:gd name="T79" fmla="*/ 3 h 452"/>
                <a:gd name="T80" fmla="*/ 507 w 651"/>
                <a:gd name="T81" fmla="*/ 182 h 452"/>
                <a:gd name="T82" fmla="*/ 415 w 651"/>
                <a:gd name="T83" fmla="*/ 338 h 452"/>
                <a:gd name="T84" fmla="*/ 479 w 651"/>
                <a:gd name="T85" fmla="*/ 438 h 452"/>
                <a:gd name="T86" fmla="*/ 471 w 651"/>
                <a:gd name="T87" fmla="*/ 452 h 452"/>
                <a:gd name="T88" fmla="*/ 404 w 651"/>
                <a:gd name="T89" fmla="*/ 452 h 452"/>
                <a:gd name="T90" fmla="*/ 396 w 651"/>
                <a:gd name="T91" fmla="*/ 448 h 452"/>
                <a:gd name="T92" fmla="*/ 343 w 651"/>
                <a:gd name="T93" fmla="*/ 361 h 452"/>
                <a:gd name="T94" fmla="*/ 328 w 651"/>
                <a:gd name="T95" fmla="*/ 361 h 452"/>
                <a:gd name="T96" fmla="*/ 149 w 651"/>
                <a:gd name="T97" fmla="*/ 183 h 452"/>
                <a:gd name="T98" fmla="*/ 229 w 651"/>
                <a:gd name="T99" fmla="*/ 183 h 452"/>
                <a:gd name="T100" fmla="*/ 328 w 651"/>
                <a:gd name="T101" fmla="*/ 282 h 452"/>
                <a:gd name="T102" fmla="*/ 427 w 651"/>
                <a:gd name="T103" fmla="*/ 183 h 452"/>
                <a:gd name="T104" fmla="*/ 328 w 651"/>
                <a:gd name="T105" fmla="*/ 83 h 452"/>
                <a:gd name="T106" fmla="*/ 229 w 651"/>
                <a:gd name="T107" fmla="*/ 183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51" h="452">
                  <a:moveTo>
                    <a:pt x="73" y="72"/>
                  </a:moveTo>
                  <a:cubicBezTo>
                    <a:pt x="73" y="289"/>
                    <a:pt x="73" y="289"/>
                    <a:pt x="73" y="289"/>
                  </a:cubicBezTo>
                  <a:cubicBezTo>
                    <a:pt x="134" y="289"/>
                    <a:pt x="134" y="289"/>
                    <a:pt x="134" y="289"/>
                  </a:cubicBezTo>
                  <a:cubicBezTo>
                    <a:pt x="142" y="289"/>
                    <a:pt x="145" y="295"/>
                    <a:pt x="145" y="303"/>
                  </a:cubicBezTo>
                  <a:cubicBezTo>
                    <a:pt x="145" y="347"/>
                    <a:pt x="145" y="347"/>
                    <a:pt x="145" y="347"/>
                  </a:cubicBezTo>
                  <a:cubicBezTo>
                    <a:pt x="145" y="355"/>
                    <a:pt x="142" y="361"/>
                    <a:pt x="134" y="361"/>
                  </a:cubicBezTo>
                  <a:cubicBezTo>
                    <a:pt x="61" y="361"/>
                    <a:pt x="61" y="361"/>
                    <a:pt x="61" y="361"/>
                  </a:cubicBezTo>
                  <a:cubicBezTo>
                    <a:pt x="19" y="361"/>
                    <a:pt x="19" y="361"/>
                    <a:pt x="19" y="361"/>
                  </a:cubicBezTo>
                  <a:cubicBezTo>
                    <a:pt x="17" y="361"/>
                    <a:pt x="17" y="361"/>
                    <a:pt x="17" y="361"/>
                  </a:cubicBezTo>
                  <a:cubicBezTo>
                    <a:pt x="9" y="361"/>
                    <a:pt x="0" y="355"/>
                    <a:pt x="0" y="347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0"/>
                    <a:pt x="9" y="0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42" y="0"/>
                    <a:pt x="145" y="10"/>
                    <a:pt x="145" y="18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5" y="71"/>
                    <a:pt x="142" y="72"/>
                    <a:pt x="134" y="72"/>
                  </a:cubicBezTo>
                  <a:lnTo>
                    <a:pt x="73" y="72"/>
                  </a:lnTo>
                  <a:close/>
                  <a:moveTo>
                    <a:pt x="579" y="72"/>
                  </a:moveTo>
                  <a:cubicBezTo>
                    <a:pt x="579" y="289"/>
                    <a:pt x="579" y="289"/>
                    <a:pt x="579" y="289"/>
                  </a:cubicBezTo>
                  <a:cubicBezTo>
                    <a:pt x="518" y="289"/>
                    <a:pt x="518" y="289"/>
                    <a:pt x="518" y="289"/>
                  </a:cubicBezTo>
                  <a:cubicBezTo>
                    <a:pt x="509" y="289"/>
                    <a:pt x="507" y="295"/>
                    <a:pt x="507" y="303"/>
                  </a:cubicBezTo>
                  <a:cubicBezTo>
                    <a:pt x="507" y="347"/>
                    <a:pt x="507" y="347"/>
                    <a:pt x="507" y="347"/>
                  </a:cubicBezTo>
                  <a:cubicBezTo>
                    <a:pt x="507" y="355"/>
                    <a:pt x="509" y="361"/>
                    <a:pt x="518" y="361"/>
                  </a:cubicBezTo>
                  <a:cubicBezTo>
                    <a:pt x="590" y="361"/>
                    <a:pt x="590" y="361"/>
                    <a:pt x="590" y="361"/>
                  </a:cubicBezTo>
                  <a:cubicBezTo>
                    <a:pt x="632" y="361"/>
                    <a:pt x="632" y="361"/>
                    <a:pt x="632" y="361"/>
                  </a:cubicBezTo>
                  <a:cubicBezTo>
                    <a:pt x="634" y="361"/>
                    <a:pt x="634" y="361"/>
                    <a:pt x="634" y="361"/>
                  </a:cubicBezTo>
                  <a:cubicBezTo>
                    <a:pt x="643" y="361"/>
                    <a:pt x="651" y="355"/>
                    <a:pt x="651" y="347"/>
                  </a:cubicBezTo>
                  <a:cubicBezTo>
                    <a:pt x="651" y="18"/>
                    <a:pt x="651" y="18"/>
                    <a:pt x="651" y="18"/>
                  </a:cubicBezTo>
                  <a:cubicBezTo>
                    <a:pt x="651" y="10"/>
                    <a:pt x="643" y="0"/>
                    <a:pt x="634" y="0"/>
                  </a:cubicBezTo>
                  <a:cubicBezTo>
                    <a:pt x="632" y="0"/>
                    <a:pt x="632" y="0"/>
                    <a:pt x="632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18" y="0"/>
                    <a:pt x="518" y="0"/>
                    <a:pt x="518" y="0"/>
                  </a:cubicBezTo>
                  <a:cubicBezTo>
                    <a:pt x="509" y="0"/>
                    <a:pt x="507" y="10"/>
                    <a:pt x="507" y="18"/>
                  </a:cubicBezTo>
                  <a:cubicBezTo>
                    <a:pt x="507" y="62"/>
                    <a:pt x="507" y="62"/>
                    <a:pt x="507" y="62"/>
                  </a:cubicBezTo>
                  <a:cubicBezTo>
                    <a:pt x="507" y="71"/>
                    <a:pt x="509" y="72"/>
                    <a:pt x="518" y="72"/>
                  </a:cubicBezTo>
                  <a:lnTo>
                    <a:pt x="579" y="72"/>
                  </a:lnTo>
                  <a:close/>
                  <a:moveTo>
                    <a:pt x="149" y="183"/>
                  </a:moveTo>
                  <a:cubicBezTo>
                    <a:pt x="149" y="83"/>
                    <a:pt x="228" y="3"/>
                    <a:pt x="328" y="3"/>
                  </a:cubicBezTo>
                  <a:cubicBezTo>
                    <a:pt x="427" y="3"/>
                    <a:pt x="507" y="83"/>
                    <a:pt x="507" y="182"/>
                  </a:cubicBezTo>
                  <a:cubicBezTo>
                    <a:pt x="507" y="247"/>
                    <a:pt x="469" y="305"/>
                    <a:pt x="415" y="338"/>
                  </a:cubicBezTo>
                  <a:cubicBezTo>
                    <a:pt x="479" y="438"/>
                    <a:pt x="479" y="438"/>
                    <a:pt x="479" y="438"/>
                  </a:cubicBezTo>
                  <a:cubicBezTo>
                    <a:pt x="483" y="445"/>
                    <a:pt x="479" y="452"/>
                    <a:pt x="471" y="452"/>
                  </a:cubicBezTo>
                  <a:cubicBezTo>
                    <a:pt x="404" y="452"/>
                    <a:pt x="404" y="452"/>
                    <a:pt x="404" y="452"/>
                  </a:cubicBezTo>
                  <a:cubicBezTo>
                    <a:pt x="400" y="452"/>
                    <a:pt x="397" y="451"/>
                    <a:pt x="396" y="448"/>
                  </a:cubicBezTo>
                  <a:cubicBezTo>
                    <a:pt x="343" y="361"/>
                    <a:pt x="343" y="361"/>
                    <a:pt x="343" y="361"/>
                  </a:cubicBezTo>
                  <a:cubicBezTo>
                    <a:pt x="337" y="361"/>
                    <a:pt x="331" y="361"/>
                    <a:pt x="328" y="361"/>
                  </a:cubicBezTo>
                  <a:cubicBezTo>
                    <a:pt x="228" y="361"/>
                    <a:pt x="149" y="282"/>
                    <a:pt x="149" y="183"/>
                  </a:cubicBezTo>
                  <a:moveTo>
                    <a:pt x="229" y="183"/>
                  </a:moveTo>
                  <a:cubicBezTo>
                    <a:pt x="229" y="237"/>
                    <a:pt x="273" y="282"/>
                    <a:pt x="328" y="282"/>
                  </a:cubicBezTo>
                  <a:cubicBezTo>
                    <a:pt x="382" y="282"/>
                    <a:pt x="427" y="237"/>
                    <a:pt x="427" y="183"/>
                  </a:cubicBezTo>
                  <a:cubicBezTo>
                    <a:pt x="427" y="128"/>
                    <a:pt x="382" y="83"/>
                    <a:pt x="328" y="83"/>
                  </a:cubicBezTo>
                  <a:cubicBezTo>
                    <a:pt x="273" y="83"/>
                    <a:pt x="229" y="128"/>
                    <a:pt x="229" y="183"/>
                  </a:cubicBezTo>
                </a:path>
              </a:pathLst>
            </a:custGeom>
            <a:solidFill>
              <a:srgbClr val="00FFA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dirty="0"/>
            </a:p>
          </p:txBody>
        </p:sp>
      </p:grpSp>
      <p:cxnSp>
        <p:nvCxnSpPr>
          <p:cNvPr id="10" name="Gerader Verbinder 17">
            <a:extLst>
              <a:ext uri="{FF2B5EF4-FFF2-40B4-BE49-F238E27FC236}">
                <a16:creationId xmlns:a16="http://schemas.microsoft.com/office/drawing/2014/main" id="{8AF3F4E0-99BB-458C-B323-3D5DE0A2F557}"/>
              </a:ext>
            </a:extLst>
          </p:cNvPr>
          <p:cNvCxnSpPr>
            <a:cxnSpLocks/>
          </p:cNvCxnSpPr>
          <p:nvPr userDrawn="1"/>
        </p:nvCxnSpPr>
        <p:spPr>
          <a:xfrm>
            <a:off x="541338" y="6318000"/>
            <a:ext cx="11107737" cy="0"/>
          </a:xfrm>
          <a:prstGeom prst="line">
            <a:avLst/>
          </a:prstGeom>
          <a:ln w="9525">
            <a:solidFill>
              <a:srgbClr val="00F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8">
            <a:extLst>
              <a:ext uri="{FF2B5EF4-FFF2-40B4-BE49-F238E27FC236}">
                <a16:creationId xmlns:a16="http://schemas.microsoft.com/office/drawing/2014/main" id="{5785BBAE-DE0D-485F-89FA-47394072650A}"/>
              </a:ext>
            </a:extLst>
          </p:cNvPr>
          <p:cNvCxnSpPr>
            <a:cxnSpLocks/>
          </p:cNvCxnSpPr>
          <p:nvPr userDrawn="1"/>
        </p:nvCxnSpPr>
        <p:spPr>
          <a:xfrm>
            <a:off x="540000" y="595316"/>
            <a:ext cx="11109075" cy="0"/>
          </a:xfrm>
          <a:prstGeom prst="line">
            <a:avLst/>
          </a:prstGeom>
          <a:ln w="9525">
            <a:solidFill>
              <a:srgbClr val="00FFA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36EFFB6-A15C-4798-A9CC-0FC85D9D7A39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801812"/>
            <a:ext cx="4144963" cy="4318187"/>
          </a:xfrm>
          <a:solidFill>
            <a:schemeClr val="accent1">
              <a:alpha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Bild durch Klicken auf Symbol hinzufügen</a:t>
            </a:r>
          </a:p>
        </p:txBody>
      </p:sp>
      <p:sp>
        <p:nvSpPr>
          <p:cNvPr id="19" name="Textplatzhalter 12">
            <a:extLst>
              <a:ext uri="{FF2B5EF4-FFF2-40B4-BE49-F238E27FC236}">
                <a16:creationId xmlns:a16="http://schemas.microsoft.com/office/drawing/2014/main" id="{466B8055-61CC-484A-912B-B5D15A38F08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97612" y="1800000"/>
            <a:ext cx="3598613" cy="1260000"/>
          </a:xfrm>
        </p:spPr>
        <p:txBody>
          <a:bodyPr wrap="square" lIns="0" tIns="0" rIns="0" bIns="0">
            <a:spAutoFit/>
          </a:bodyPr>
          <a:lstStyle>
            <a:lvl1pPr marL="0" indent="0">
              <a:buClr>
                <a:schemeClr val="accent1"/>
              </a:buClr>
              <a:buNone/>
              <a:defRPr sz="1400">
                <a:latin typeface="+mn-lt"/>
              </a:defRPr>
            </a:lvl1pPr>
            <a:lvl2pPr marL="266700" indent="-266700">
              <a:buClr>
                <a:schemeClr val="accent1"/>
              </a:buClr>
              <a:defRPr sz="1400">
                <a:latin typeface="+mn-lt"/>
              </a:defRPr>
            </a:lvl2pPr>
            <a:lvl3pPr marL="446088" indent="-179388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3pPr>
            <a:lvl4pPr marL="628650" indent="-176213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808038" indent="-180975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20" name="Textplatzhalter 12">
            <a:extLst>
              <a:ext uri="{FF2B5EF4-FFF2-40B4-BE49-F238E27FC236}">
                <a16:creationId xmlns:a16="http://schemas.microsoft.com/office/drawing/2014/main" id="{0ECD6180-78AD-42CC-B006-117A52C13B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050462" y="1800000"/>
            <a:ext cx="3598613" cy="1260000"/>
          </a:xfrm>
        </p:spPr>
        <p:txBody>
          <a:bodyPr wrap="square" lIns="0" tIns="0" rIns="0" bIns="0">
            <a:spAutoFit/>
          </a:bodyPr>
          <a:lstStyle>
            <a:lvl1pPr marL="0" indent="0">
              <a:buClr>
                <a:schemeClr val="accent1"/>
              </a:buClr>
              <a:buNone/>
              <a:defRPr sz="1400">
                <a:latin typeface="+mn-lt"/>
              </a:defRPr>
            </a:lvl1pPr>
            <a:lvl2pPr marL="266700" indent="-266700">
              <a:buClr>
                <a:schemeClr val="accent1"/>
              </a:buClr>
              <a:defRPr sz="1400">
                <a:latin typeface="+mn-lt"/>
              </a:defRPr>
            </a:lvl2pPr>
            <a:lvl3pPr marL="446088" indent="-179388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3pPr>
            <a:lvl4pPr marL="628650" indent="-176213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4pPr>
            <a:lvl5pPr marL="808038" indent="-180975">
              <a:buClr>
                <a:schemeClr val="accent1"/>
              </a:buClr>
              <a:buSzPct val="70000"/>
              <a:buFont typeface="Symbol" panose="05050102010706020507" pitchFamily="18" charset="2"/>
              <a:buChar char="-"/>
              <a:defRPr sz="1400">
                <a:latin typeface="+mn-lt"/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87B031C1-BB85-4982-9554-F780BEE2020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338" y="349250"/>
            <a:ext cx="3752850" cy="2160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lang="de-DE" sz="1200" b="1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 b="1"/>
            </a:lvl2pPr>
            <a:lvl3pPr marL="914400" indent="0">
              <a:buNone/>
              <a:defRPr sz="1200" b="1"/>
            </a:lvl3pPr>
            <a:lvl4pPr marL="1371600" indent="0">
              <a:buNone/>
              <a:defRPr sz="1200" b="1"/>
            </a:lvl4pPr>
            <a:lvl5pPr marL="1828800" indent="0">
              <a:buNone/>
              <a:defRPr sz="1200" b="1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458617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41">
          <p15:clr>
            <a:srgbClr val="FBAE40"/>
          </p15:clr>
        </p15:guide>
        <p15:guide id="2" pos="7338">
          <p15:clr>
            <a:srgbClr val="FBAE40"/>
          </p15:clr>
        </p15:guide>
        <p15:guide id="3" pos="3840">
          <p15:clr>
            <a:srgbClr val="FBAE40"/>
          </p15:clr>
        </p15:guide>
        <p15:guide id="4" orient="horz" pos="220">
          <p15:clr>
            <a:srgbClr val="FBAE40"/>
          </p15:clr>
        </p15:guide>
        <p15:guide id="5" orient="horz" pos="452">
          <p15:clr>
            <a:srgbClr val="FBAE40"/>
          </p15:clr>
        </p15:guide>
        <p15:guide id="6" orient="horz" pos="1135">
          <p15:clr>
            <a:srgbClr val="FBAE40"/>
          </p15:clr>
        </p15:guide>
        <p15:guide id="7" orient="horz" pos="3979">
          <p15:clr>
            <a:srgbClr val="FBAE40"/>
          </p15:clr>
        </p15:guide>
        <p15:guide id="8" pos="2607">
          <p15:clr>
            <a:srgbClr val="FBAE40"/>
          </p15:clr>
        </p15:guide>
        <p15:guide id="9" pos="2705">
          <p15:clr>
            <a:srgbClr val="FBAE40"/>
          </p15:clr>
        </p15:guide>
        <p15:guide id="10" pos="5070">
          <p15:clr>
            <a:srgbClr val="FBAE40"/>
          </p15:clr>
        </p15:guide>
        <p15:guide id="11" pos="497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6847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5643145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788003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5763043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7204048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8104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9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6858000"/>
          </a:xfrm>
          <a:prstGeom prst="rect">
            <a:avLst/>
          </a:prstGeom>
          <a:effectLst>
            <a:fillOverlay blend="mult">
              <a:gradFill>
                <a:gsLst>
                  <a:gs pos="80000">
                    <a:srgbClr val="000000">
                      <a:alpha val="0"/>
                    </a:srgbClr>
                  </a:gs>
                  <a:gs pos="93000">
                    <a:srgbClr val="000000">
                      <a:alpha val="50000"/>
                    </a:srgbClr>
                  </a:gs>
                </a:gsLst>
                <a:lin ang="5400000" scaled="1"/>
              </a:gradFill>
            </a:fillOverlay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8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6" name="Tabellenplatzhalter 15"/>
          <p:cNvSpPr>
            <a:spLocks noGrp="1"/>
          </p:cNvSpPr>
          <p:nvPr>
            <p:ph type="tbl" sz="quarter" idx="16"/>
          </p:nvPr>
        </p:nvSpPr>
        <p:spPr>
          <a:xfrm>
            <a:off x="6096001" y="1452563"/>
            <a:ext cx="6096000" cy="45132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Tabelle durch Klicken auf Symbol hinzufügen</a:t>
            </a:r>
            <a:endParaRPr lang="de-DE" dirty="0"/>
          </a:p>
        </p:txBody>
      </p:sp>
      <p:sp>
        <p:nvSpPr>
          <p:cNvPr id="3" name="Onlinebild-Platzhalter 2">
            <a:extLst>
              <a:ext uri="{FF2B5EF4-FFF2-40B4-BE49-F238E27FC236}">
                <a16:creationId xmlns:a16="http://schemas.microsoft.com/office/drawing/2014/main" id="{8E8F272A-7F06-4CC9-9F4A-798ACD0AD6E8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8451EC3B-B3F6-4DF8-A7D1-BF880BB086F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C28079EF-73BD-452B-BEC2-395DC9C94C7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Abteilung, Referent</a:t>
            </a:r>
          </a:p>
        </p:txBody>
      </p:sp>
      <p:sp>
        <p:nvSpPr>
          <p:cNvPr id="10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66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473739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858367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120181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832563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449767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72012"/>
      </p:ext>
    </p:extLst>
  </p:cSld>
  <p:clrMapOvr>
    <a:masterClrMapping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7163166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42594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316027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934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442913" y="1452563"/>
            <a:ext cx="11304587" cy="4510800"/>
          </a:xfrm>
          <a:prstGeom prst="rect">
            <a:avLst/>
          </a:prstGeom>
        </p:spPr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15653744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6997263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281511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58717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70241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5146627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85487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036620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464348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95743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65965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6206400" y="0"/>
            <a:ext cx="59864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5543663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554355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Onlinebild-Platzhalter 2">
            <a:extLst>
              <a:ext uri="{FF2B5EF4-FFF2-40B4-BE49-F238E27FC236}">
                <a16:creationId xmlns:a16="http://schemas.microsoft.com/office/drawing/2014/main" id="{59B6A1D1-4AB2-48CB-9F42-031B601B1AD9}"/>
              </a:ext>
            </a:extLst>
          </p:cNvPr>
          <p:cNvSpPr>
            <a:spLocks noGrp="1" noChangeAspect="1"/>
          </p:cNvSpPr>
          <p:nvPr>
            <p:ph type="clipArt" sz="quarter" idx="18" hasCustomPrompt="1"/>
          </p:nvPr>
        </p:nvSpPr>
        <p:spPr>
          <a:xfrm>
            <a:off x="10756800" y="6246000"/>
            <a:ext cx="1018800" cy="3456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buFontTx/>
              <a:buNone/>
              <a:defRPr sz="100"/>
            </a:lvl1pPr>
          </a:lstStyle>
          <a:p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564328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 userDrawn="1">
          <p15:clr>
            <a:srgbClr val="FBAE40"/>
          </p15:clr>
        </p15:guide>
        <p15:guide id="2" pos="3909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7296571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1829638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609867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462438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39697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872760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18457107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131981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017771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40377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,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5986462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06400" y="295428"/>
            <a:ext cx="5543663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25. März 2021</a:t>
            </a:r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6206400" y="1454400"/>
            <a:ext cx="554355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3" name="Onlinebild-Platzhalter 7"/>
          <p:cNvSpPr>
            <a:spLocks noGrp="1"/>
          </p:cNvSpPr>
          <p:nvPr>
            <p:ph type="clipArt" sz="quarter" idx="13" hasCustomPrompt="1"/>
          </p:nvPr>
        </p:nvSpPr>
        <p:spPr>
          <a:xfrm>
            <a:off x="763200" y="6429600"/>
            <a:ext cx="1440000" cy="162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 sz="100"/>
            </a:lvl1pPr>
          </a:lstStyle>
          <a:p>
            <a:r>
              <a:rPr lang="de-DE" dirty="0"/>
              <a:t>.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3D220F8D-AB35-499E-A29B-B7244D54B3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10" name="Foliennummernplatzhalter 7"/>
          <p:cNvSpPr>
            <a:spLocks noGrp="1"/>
          </p:cNvSpPr>
          <p:nvPr>
            <p:ph type="sldNum" sz="quarter" idx="12"/>
          </p:nvPr>
        </p:nvSpPr>
        <p:spPr>
          <a:xfrm>
            <a:off x="442800" y="6433200"/>
            <a:ext cx="338250" cy="144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3830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3771">
          <p15:clr>
            <a:srgbClr val="FBAE40"/>
          </p15:clr>
        </p15:guide>
        <p15:guide id="2" pos="3909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051292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816736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4566131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623236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451606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538542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118878"/>
      </p:ext>
    </p:extLst>
  </p:cSld>
  <p:clrMapOvr>
    <a:masterClrMapping/>
  </p:clrMapOvr>
  <p:transition>
    <p:fade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335808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81809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478408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, kleines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8124092" y="0"/>
            <a:ext cx="4068770" cy="596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42799" y="295428"/>
            <a:ext cx="74628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42913" y="1454400"/>
            <a:ext cx="7462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30002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4979" userDrawn="1">
          <p15:clr>
            <a:srgbClr val="FBAE40"/>
          </p15:clr>
        </p15:guide>
        <p15:guide id="2" pos="5117" userDrawn="1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279571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3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6" name="Titel 1"/>
          <p:cNvSpPr>
            <a:spLocks noGrp="1"/>
          </p:cNvSpPr>
          <p:nvPr>
            <p:ph type="ctrTitle"/>
          </p:nvPr>
        </p:nvSpPr>
        <p:spPr bwMode="gray">
          <a:xfrm>
            <a:off x="3550061" y="3022990"/>
            <a:ext cx="7495822" cy="34989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lang="de-DE" sz="2274" kern="1200" dirty="0"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Untertitel 2"/>
          <p:cNvSpPr>
            <a:spLocks noGrp="1"/>
          </p:cNvSpPr>
          <p:nvPr>
            <p:ph type="subTitle" idx="1"/>
          </p:nvPr>
        </p:nvSpPr>
        <p:spPr bwMode="gray">
          <a:xfrm>
            <a:off x="3550061" y="4366448"/>
            <a:ext cx="7495822" cy="699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>
            <a:noAutofit/>
          </a:bodyPr>
          <a:lstStyle>
            <a:lvl1pPr marL="0" indent="0" algn="l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defRPr lang="de-DE" sz="1516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33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663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99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732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657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989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0320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4652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noProof="0"/>
              <a:t>Formatvorlage des Untertitelmasters durch Klicken bearbeiten</a:t>
            </a:r>
            <a:endParaRPr lang="de-DE" noProof="0" dirty="0"/>
          </a:p>
        </p:txBody>
      </p:sp>
      <p:sp>
        <p:nvSpPr>
          <p:cNvPr id="20" name="Line 7"/>
          <p:cNvSpPr>
            <a:spLocks noChangeShapeType="1"/>
          </p:cNvSpPr>
          <p:nvPr userDrawn="1"/>
        </p:nvSpPr>
        <p:spPr bwMode="gray">
          <a:xfrm>
            <a:off x="3198519" y="2658979"/>
            <a:ext cx="0" cy="2516104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4337" rIns="44337" anchor="ctr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pic>
        <p:nvPicPr>
          <p:cNvPr id="9" name="Bild 17" descr="VK_Logo_Ocker-Blau_sRGB.wmf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02667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ernative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169334" y="5030373"/>
            <a:ext cx="11592533" cy="442301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b="0" i="0" u="none" strike="noStrike" kern="1200" cap="none" normalizeH="0" baseline="0" dirty="0">
                <a:ln>
                  <a:noFill/>
                </a:ln>
                <a:solidFill>
                  <a:srgbClr val="0D57A6"/>
                </a:solidFill>
                <a:effectLst/>
                <a:latin typeface="+mn-lt"/>
                <a:cs typeface="+mn-cs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169334" y="5858985"/>
            <a:ext cx="11592533" cy="32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>
            <a:lvl1pPr>
              <a:defRPr kumimoji="0" lang="de-DE" sz="1516" b="0" i="0" u="none" strike="noStrike" kern="1200" cap="none" normalizeH="0" baseline="0" smtClean="0">
                <a:ln>
                  <a:noFill/>
                </a:ln>
                <a:solidFill>
                  <a:srgbClr val="0D57A6"/>
                </a:solidFill>
                <a:effectLst/>
                <a:latin typeface="+mn-lt"/>
              </a:defRPr>
            </a:lvl1pPr>
          </a:lstStyle>
          <a:p>
            <a:pPr marL="0" marR="0" lvl="0" indent="0" defTabSz="866303" latinLnBrk="0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tabLst/>
            </a:pPr>
            <a:r>
              <a:rPr lang="de-DE" noProof="0"/>
              <a:t>Textmasterformat bearbeiten</a:t>
            </a:r>
          </a:p>
        </p:txBody>
      </p:sp>
      <p:sp>
        <p:nvSpPr>
          <p:cNvPr id="9" name="Rechteck 8"/>
          <p:cNvSpPr/>
          <p:nvPr userDrawn="1"/>
        </p:nvSpPr>
        <p:spPr bwMode="gray">
          <a:xfrm>
            <a:off x="10522" y="6362460"/>
            <a:ext cx="12181478" cy="495540"/>
          </a:xfrm>
          <a:prstGeom prst="rect">
            <a:avLst/>
          </a:prstGeom>
          <a:solidFill>
            <a:schemeClr val="bg1"/>
          </a:solidFill>
          <a:ln w="9525">
            <a:noFill/>
          </a:ln>
          <a:effectLst/>
        </p:spPr>
        <p:txBody>
          <a:bodyPr vert="horz" wrap="square" lIns="68211" tIns="0" rIns="68211" bIns="0" numCol="1" rtlCol="0" anchor="ctr" anchorCtr="0" compatLnSpc="1">
            <a:prstTxWarp prst="textNoShape">
              <a:avLst/>
            </a:prstTxWarp>
          </a:bodyPr>
          <a:lstStyle/>
          <a:p>
            <a:pPr marL="0" indent="0" algn="ctr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b="1" dirty="0">
              <a:solidFill>
                <a:srgbClr val="0D57A6"/>
              </a:solidFill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27265657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450988"/>
            <a:ext cx="9941333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0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239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015732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293511" y="1723524"/>
            <a:ext cx="9941333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223940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1" y="1450988"/>
            <a:ext cx="10412119" cy="4775032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02905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 zentriert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 bwMode="gray">
          <a:xfrm>
            <a:off x="889943" y="1723524"/>
            <a:ext cx="10412117" cy="4433637"/>
          </a:xfrm>
        </p:spPr>
        <p:txBody>
          <a:bodyPr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394136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450988"/>
            <a:ext cx="5632000" cy="4775032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61011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2"/>
          <p:cNvSpPr>
            <a:spLocks noGrp="1"/>
          </p:cNvSpPr>
          <p:nvPr>
            <p:ph sz="half" idx="1"/>
          </p:nvPr>
        </p:nvSpPr>
        <p:spPr bwMode="gray">
          <a:xfrm>
            <a:off x="292687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9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6266686" y="1723524"/>
            <a:ext cx="5632000" cy="4433637"/>
          </a:xfrm>
          <a:prstGeom prst="rect">
            <a:avLst/>
          </a:prstGeom>
        </p:spPr>
        <p:txBody>
          <a:bodyPr/>
          <a:lstStyle>
            <a:lvl1pPr>
              <a:defRPr sz="1516"/>
            </a:lvl1pPr>
            <a:lvl2pPr>
              <a:defRPr sz="1516"/>
            </a:lvl2pPr>
            <a:lvl3pPr>
              <a:defRPr sz="1326"/>
            </a:lvl3pPr>
            <a:lvl4pPr>
              <a:defRPr sz="1326"/>
            </a:lvl4pPr>
            <a:lvl5pPr>
              <a:defRPr sz="1326"/>
            </a:lvl5pPr>
            <a:lvl6pPr>
              <a:defRPr sz="1705"/>
            </a:lvl6pPr>
            <a:lvl7pPr>
              <a:defRPr sz="1705"/>
            </a:lvl7pPr>
            <a:lvl8pPr>
              <a:defRPr sz="1705"/>
            </a:lvl8pPr>
            <a:lvl9pPr>
              <a:defRPr sz="1705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614732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382457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1996420"/>
            <a:ext cx="5632000" cy="4160741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16886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, kleines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068770" cy="59658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284586" y="295428"/>
            <a:ext cx="7462800" cy="882000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25. März 2021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42800" y="6252701"/>
            <a:ext cx="3628800" cy="144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Abteilung, Referent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marL="0" indent="0">
              <a:buNone/>
              <a:defRPr/>
            </a:lvl1pPr>
          </a:lstStyle>
          <a:p>
            <a:fld id="{75489516-F02F-4F62-94BB-8770C355AB60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6"/>
          </p:nvPr>
        </p:nvSpPr>
        <p:spPr>
          <a:xfrm>
            <a:off x="4284700" y="1454400"/>
            <a:ext cx="7462800" cy="4510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29249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pos="2564" userDrawn="1">
          <p15:clr>
            <a:srgbClr val="FBAE40"/>
          </p15:clr>
        </p15:guide>
        <p15:guide id="2" pos="2699" userDrawn="1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_mit 2.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92689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267311" y="1723524"/>
            <a:ext cx="5632000" cy="61389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de-DE" sz="1705" dirty="0" smtClean="0">
                <a:solidFill>
                  <a:schemeClr val="tx2"/>
                </a:solidFill>
                <a:latin typeface="+mn-lt"/>
                <a:ea typeface="+mj-ea"/>
                <a:cs typeface="+mj-cs"/>
              </a:defRPr>
            </a:lvl1pPr>
            <a:lvl2pPr marL="433151" indent="0">
              <a:buNone/>
              <a:defRPr sz="1895" b="1"/>
            </a:lvl2pPr>
            <a:lvl3pPr marL="866303" indent="0">
              <a:buNone/>
              <a:defRPr sz="1705" b="1"/>
            </a:lvl3pPr>
            <a:lvl4pPr marL="1299454" indent="0">
              <a:buNone/>
              <a:defRPr sz="1516" b="1"/>
            </a:lvl4pPr>
            <a:lvl5pPr marL="1732605" indent="0">
              <a:buNone/>
              <a:defRPr sz="1516" b="1"/>
            </a:lvl5pPr>
            <a:lvl6pPr marL="2165756" indent="0">
              <a:buNone/>
              <a:defRPr sz="1516" b="1"/>
            </a:lvl6pPr>
            <a:lvl7pPr marL="2598908" indent="0">
              <a:buNone/>
              <a:defRPr sz="1516" b="1"/>
            </a:lvl7pPr>
            <a:lvl8pPr marL="3032059" indent="0">
              <a:buNone/>
              <a:defRPr sz="1516" b="1"/>
            </a:lvl8pPr>
            <a:lvl9pPr marL="3465210" indent="0">
              <a:buNone/>
              <a:defRPr sz="1516" b="1"/>
            </a:lvl9pPr>
          </a:lstStyle>
          <a:p>
            <a:pPr lvl="0"/>
            <a:r>
              <a:rPr lang="de-DE" noProof="0"/>
              <a:t>Textmasterformat bearbeiten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half" idx="2"/>
          </p:nvPr>
        </p:nvSpPr>
        <p:spPr bwMode="gray">
          <a:xfrm>
            <a:off x="292689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11" name="Inhaltsplatzhalter 5"/>
          <p:cNvSpPr>
            <a:spLocks noGrp="1"/>
          </p:cNvSpPr>
          <p:nvPr>
            <p:ph sz="quarter" idx="4"/>
          </p:nvPr>
        </p:nvSpPr>
        <p:spPr bwMode="gray">
          <a:xfrm>
            <a:off x="6267311" y="2337488"/>
            <a:ext cx="5632000" cy="3819674"/>
          </a:xfrm>
          <a:prstGeom prst="rect">
            <a:avLst/>
          </a:prstGeom>
        </p:spPr>
        <p:txBody>
          <a:bodyPr/>
          <a:lstStyle>
            <a:lvl1pPr>
              <a:defRPr sz="1516">
                <a:latin typeface="+mn-lt"/>
              </a:defRPr>
            </a:lvl1pPr>
            <a:lvl2pPr>
              <a:defRPr sz="1516">
                <a:latin typeface="+mn-lt"/>
              </a:defRPr>
            </a:lvl2pPr>
            <a:lvl3pPr>
              <a:defRPr sz="1326">
                <a:latin typeface="+mn-lt"/>
              </a:defRPr>
            </a:lvl3pPr>
            <a:lvl4pPr>
              <a:defRPr sz="1326">
                <a:latin typeface="+mn-lt"/>
              </a:defRPr>
            </a:lvl4pPr>
            <a:lvl5pPr>
              <a:defRPr sz="1326">
                <a:latin typeface="+mn-lt"/>
              </a:defRPr>
            </a:lvl5pPr>
            <a:lvl6pPr>
              <a:defRPr sz="1516"/>
            </a:lvl6pPr>
            <a:lvl7pPr>
              <a:defRPr sz="1516"/>
            </a:lvl7pPr>
            <a:lvl8pPr>
              <a:defRPr sz="1516"/>
            </a:lvl8pPr>
            <a:lvl9pPr>
              <a:defRPr sz="1516"/>
            </a:lvl9pPr>
          </a:lstStyle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DE" noProof="0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9" name="Foliennummernplatzhalter 4"/>
          <p:cNvSpPr>
            <a:spLocks noGrp="1"/>
          </p:cNvSpPr>
          <p:nvPr>
            <p:ph type="sldNum" sz="quarter" idx="11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432443"/>
      </p:ext>
    </p:extLst>
  </p:cSld>
  <p:clrMapOvr>
    <a:masterClrMapping/>
  </p:clrMapOvr>
  <p:transition>
    <p:fade/>
  </p:transition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  <a:endParaRPr lang="de-DE" noProof="0" dirty="0"/>
          </a:p>
        </p:txBody>
      </p:sp>
      <p:sp>
        <p:nvSpPr>
          <p:cNvPr id="3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617827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3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545950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3x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1950" y="1412876"/>
            <a:ext cx="3698874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2" name="Content Placeholder 2"/>
          <p:cNvSpPr>
            <a:spLocks noGrp="1"/>
          </p:cNvSpPr>
          <p:nvPr>
            <p:ph idx="14"/>
          </p:nvPr>
        </p:nvSpPr>
        <p:spPr>
          <a:xfrm>
            <a:off x="4251324" y="1412876"/>
            <a:ext cx="3692525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>
          <a:xfrm>
            <a:off x="8134352" y="1412876"/>
            <a:ext cx="3694112" cy="4610099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960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960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960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96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5" name="Section Placeholder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361951" y="260352"/>
            <a:ext cx="11466513" cy="152400"/>
          </a:xfrm>
          <a:prstGeom prst="rect">
            <a:avLst/>
          </a:prstGeom>
        </p:spPr>
        <p:txBody>
          <a:bodyPr vert="horz" lIns="3600" tIns="0" rIns="0" bIns="0" rtlCol="0" anchor="t" anchorCtr="0">
            <a:noAutofit/>
          </a:bodyPr>
          <a:lstStyle>
            <a:lvl1pPr>
              <a:defRPr lang="de-DE" sz="639" baseline="0" smtClean="0"/>
            </a:lvl1pPr>
          </a:lstStyle>
          <a:p>
            <a:pPr>
              <a:spcBef>
                <a:spcPts val="960"/>
              </a:spcBef>
              <a:tabLst>
                <a:tab pos="9163978" algn="r"/>
              </a:tabLst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361949" y="477045"/>
            <a:ext cx="11466513" cy="76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Titelmasterformat durch Klicken bearbeiten</a:t>
            </a:r>
            <a:endParaRPr lang="en-GB" dirty="0"/>
          </a:p>
        </p:txBody>
      </p:sp>
      <p:sp>
        <p:nvSpPr>
          <p:cNvPr id="10" name="Datumsplatzhalter 1"/>
          <p:cNvSpPr txBox="1">
            <a:spLocks/>
          </p:cNvSpPr>
          <p:nvPr userDrawn="1"/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en-US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lang="de-DE" sz="663">
                <a:solidFill>
                  <a:srgbClr val="000000"/>
                </a:solidFill>
              </a:rPr>
              <a:t>2MI01 Strategische Analyse Privatkunden 2021</a:t>
            </a:r>
            <a:endParaRPr lang="de-DE" sz="663" dirty="0">
              <a:solidFill>
                <a:srgbClr val="000000"/>
              </a:solidFill>
            </a:endParaRPr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623291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1 x content - no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61950" y="1709739"/>
            <a:ext cx="11467486" cy="4005261"/>
          </a:xfrm>
        </p:spPr>
        <p:txBody>
          <a:bodyPr>
            <a:noAutofit/>
          </a:bodyPr>
          <a:lstStyle>
            <a:lvl1pPr>
              <a:defRPr sz="1119" b="0">
                <a:solidFill>
                  <a:schemeClr val="tx1"/>
                </a:solidFill>
              </a:defRPr>
            </a:lvl1pPr>
            <a:lvl2pPr>
              <a:spcBef>
                <a:spcPts val="479"/>
              </a:spcBef>
              <a:defRPr sz="1119">
                <a:solidFill>
                  <a:schemeClr val="tx1"/>
                </a:solidFill>
              </a:defRPr>
            </a:lvl2pPr>
            <a:lvl3pPr>
              <a:spcBef>
                <a:spcPts val="479"/>
              </a:spcBef>
              <a:defRPr sz="1119">
                <a:solidFill>
                  <a:schemeClr val="tx1"/>
                </a:solidFill>
              </a:defRPr>
            </a:lvl3pPr>
            <a:lvl4pPr>
              <a:spcBef>
                <a:spcPts val="479"/>
              </a:spcBef>
              <a:defRPr sz="1119">
                <a:solidFill>
                  <a:schemeClr val="tx1"/>
                </a:solidFill>
              </a:defRPr>
            </a:lvl4pPr>
            <a:lvl5pPr>
              <a:spcBef>
                <a:spcPts val="479"/>
              </a:spcBef>
              <a:defRPr sz="1119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 dirty="0"/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1" y="6393509"/>
            <a:ext cx="4670778" cy="197792"/>
          </a:xfrm>
        </p:spPr>
        <p:txBody>
          <a:bodyPr anchor="ctr">
            <a:noAutofit/>
          </a:bodyPr>
          <a:lstStyle>
            <a:lvl1pPr>
              <a:spcBef>
                <a:spcPts val="479"/>
              </a:spcBef>
              <a:defRPr sz="639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6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151824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B0F347-AEF9-4D06-B1A8-3C16247B26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Action Title mit Hauptaussage der Seite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8A6F956C-CCBB-455F-8E6B-C626ACE8D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7376" y="1484315"/>
            <a:ext cx="11017250" cy="360361"/>
          </a:xfrm>
        </p:spPr>
        <p:txBody>
          <a:bodyPr anchor="ctr">
            <a:noAutofit/>
          </a:bodyPr>
          <a:lstStyle>
            <a:lvl1pPr marL="0" indent="0">
              <a:buNone/>
              <a:defRPr sz="1599"/>
            </a:lvl1pPr>
          </a:lstStyle>
          <a:p>
            <a:pPr lvl="0"/>
            <a:r>
              <a:rPr lang="de-DE" dirty="0"/>
              <a:t># Gliederung: Inhalte der Folie</a:t>
            </a:r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51B3B70F-062D-432B-BDF6-3846A55194D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>
                <a:solidFill>
                  <a:srgbClr val="000000"/>
                </a:solidFill>
              </a:rPr>
              <a:t>Abteilung, Referent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8" name="Textplatzhalter 8">
            <a:extLst>
              <a:ext uri="{FF2B5EF4-FFF2-40B4-BE49-F238E27FC236}">
                <a16:creationId xmlns:a16="http://schemas.microsoft.com/office/drawing/2014/main" id="{CB9169EC-6446-4059-AA02-D68B1B77BF5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87376" y="1865696"/>
            <a:ext cx="9829800" cy="360361"/>
          </a:xfrm>
        </p:spPr>
        <p:txBody>
          <a:bodyPr anchor="ctr">
            <a:noAutofit/>
          </a:bodyPr>
          <a:lstStyle>
            <a:lvl1pPr marL="0" indent="0">
              <a:buNone/>
              <a:defRPr sz="1119" b="1"/>
            </a:lvl1pPr>
          </a:lstStyle>
          <a:p>
            <a:pPr lvl="0"/>
            <a:r>
              <a:rPr lang="de-DE" dirty="0"/>
              <a:t># Frage 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C205C17C-C272-4F82-8D25-EEAEB56FA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376" y="2241551"/>
            <a:ext cx="11017249" cy="3848102"/>
          </a:xfrm>
        </p:spPr>
        <p:txBody>
          <a:bodyPr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4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dirty="0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>
                <a:solidFill>
                  <a:srgbClr val="000000"/>
                </a:solidFill>
              </a:rPr>
              <a:pPr eaLnBrk="0" hangingPunct="0"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98551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- sub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57719" y="288924"/>
            <a:ext cx="11469281" cy="41657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>
              <a:defRPr lang="en-GB" sz="2000" dirty="0"/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6914" y="6394275"/>
            <a:ext cx="969963" cy="19685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034BEE3-566C-4068-A777-C3A4762E861B}" type="slidenum">
              <a:rPr lang="en-GB" smtClean="0">
                <a:solidFill>
                  <a:srgbClr val="000000"/>
                </a:solidFill>
              </a:rPr>
              <a:pPr/>
              <a:t>‹Nr.›</a:t>
            </a:fld>
            <a:endParaRPr lang="en-GB" dirty="0">
              <a:solidFill>
                <a:srgbClr val="000000"/>
              </a:solidFill>
            </a:endParaRP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719" y="739776"/>
            <a:ext cx="11463867" cy="396875"/>
          </a:xfrm>
        </p:spPr>
        <p:txBody>
          <a:bodyPr vert="horz" lIns="0" tIns="0" rIns="0" bIns="0" rtlCol="0">
            <a:noAutofit/>
          </a:bodyPr>
          <a:lstStyle>
            <a:lvl1pPr>
              <a:defRPr lang="en-GB" sz="2000" dirty="0" smtClean="0"/>
            </a:lvl1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6096000" y="6393509"/>
            <a:ext cx="4670779" cy="197792"/>
          </a:xfrm>
        </p:spPr>
        <p:txBody>
          <a:bodyPr anchor="ctr">
            <a:noAutofit/>
          </a:bodyPr>
          <a:lstStyle>
            <a:lvl1pPr>
              <a:spcBef>
                <a:spcPts val="450"/>
              </a:spcBef>
              <a:defRPr sz="6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footer text</a:t>
            </a:r>
          </a:p>
        </p:txBody>
      </p:sp>
      <p:sp>
        <p:nvSpPr>
          <p:cNvPr id="8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6578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</a:defRPr>
            </a:lvl1pPr>
          </a:lstStyle>
          <a:p>
            <a:pPr eaLnBrk="0" hangingPunct="0"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</a:rPr>
              <a:t>25. März 2021</a:t>
            </a:r>
            <a:endParaRPr lang="de-DE" dirty="0">
              <a:solidFill>
                <a:srgbClr val="000000"/>
              </a:solidFill>
            </a:endParaRPr>
          </a:p>
        </p:txBody>
      </p:sp>
      <p:sp>
        <p:nvSpPr>
          <p:cNvPr id="10" name="Foliennummernplatzhalter 4"/>
          <p:cNvSpPr txBox="1">
            <a:spLocks/>
          </p:cNvSpPr>
          <p:nvPr userDrawn="1"/>
        </p:nvSpPr>
        <p:spPr bwMode="gray">
          <a:xfrm>
            <a:off x="293511" y="6464310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>
              <a:defRPr lang="de-DE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lang="de-DE" sz="700" kern="1200" smtClean="0">
                <a:solidFill>
                  <a:schemeClr val="tx1"/>
                </a:solidFill>
                <a:latin typeface="+mn-lt"/>
                <a:ea typeface="Geneva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rgbClr val="000000"/>
                </a:solidFill>
                <a:latin typeface="Arial" pitchFamily="34" charset="0"/>
                <a:ea typeface="Geneva" charset="-128"/>
                <a:cs typeface="+mn-cs"/>
              </a:defRPr>
            </a:lvl9pPr>
          </a:lstStyle>
          <a:p>
            <a:pPr marL="0" indent="0" eaLnBrk="0" hangingPunct="0">
              <a:lnSpc>
                <a:spcPct val="100000"/>
              </a:lnSpc>
              <a:buClr>
                <a:srgbClr val="0D57A6"/>
              </a:buClr>
              <a:buFont typeface="Wingdings" pitchFamily="2" charset="2"/>
              <a:buNone/>
            </a:pPr>
            <a:r>
              <a:rPr sz="663">
                <a:solidFill>
                  <a:srgbClr val="000000"/>
                </a:solidFill>
              </a:rPr>
              <a:t>Seite </a:t>
            </a:r>
            <a:fld id="{45C090B0-7756-4C50-9CCD-2BF334469C8D}" type="slidenum">
              <a:rPr sz="663">
                <a:solidFill>
                  <a:srgbClr val="000000"/>
                </a:solidFill>
              </a:rPr>
              <a:pPr marL="0" indent="0" eaLnBrk="0" hangingPunct="0">
                <a:lnSpc>
                  <a:spcPct val="100000"/>
                </a:lnSpc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sz="663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2147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3.emf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2.w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image" Target="../media/image12.wm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tags" Target="../tags/tag3.xml"/><Relationship Id="rId2" Type="http://schemas.openxmlformats.org/officeDocument/2006/relationships/slideLayout" Target="../slideLayouts/slideLayout35.xml"/><Relationship Id="rId16" Type="http://schemas.openxmlformats.org/officeDocument/2006/relationships/theme" Target="../theme/theme2.xml"/><Relationship Id="rId20" Type="http://schemas.openxmlformats.org/officeDocument/2006/relationships/image" Target="../media/image14.jpe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13.jpe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tags" Target="../tags/tag4.xml"/><Relationship Id="rId3" Type="http://schemas.openxmlformats.org/officeDocument/2006/relationships/slideLayout" Target="../slideLayouts/slideLayout51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ags" Target="../tags/tag5.xml"/><Relationship Id="rId3" Type="http://schemas.openxmlformats.org/officeDocument/2006/relationships/slideLayout" Target="../slideLayouts/slideLayout67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83.xml"/><Relationship Id="rId21" Type="http://schemas.openxmlformats.org/officeDocument/2006/relationships/image" Target="../media/image14.jpeg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20" Type="http://schemas.openxmlformats.org/officeDocument/2006/relationships/image" Target="../media/image13.jpe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12.wmf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956260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6" imgW="415" imgH="416" progId="TCLayout.ActiveDocument.1">
                  <p:embed/>
                </p:oleObj>
              </mc:Choice>
              <mc:Fallback>
                <p:oleObj name="think-cell Folie" r:id="rId36" imgW="415" imgH="4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42800" y="295428"/>
            <a:ext cx="11304000" cy="882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2307941" y="6433200"/>
            <a:ext cx="1303995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/>
              <a:t>25. März 2021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442800" y="6433200"/>
            <a:ext cx="338250" cy="144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fld id="{75489516-F02F-4F62-94BB-8770C355AB60}" type="slidenum">
              <a:rPr lang="de-DE" smtClean="0"/>
              <a:pPr marL="0" indent="0">
                <a:buFont typeface="Arial" panose="020B0604020202020204" pitchFamily="34" charset="0"/>
                <a:buNone/>
              </a:pPr>
              <a:t>‹Nr.›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 userDrawn="1"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433" y="6431164"/>
            <a:ext cx="1440180" cy="16276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 userDrawn="1"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6107" y="6245676"/>
            <a:ext cx="1017000" cy="343791"/>
          </a:xfrm>
          <a:prstGeom prst="rect">
            <a:avLst/>
          </a:prstGeom>
        </p:spPr>
      </p:pic>
      <p:sp>
        <p:nvSpPr>
          <p:cNvPr id="7" name="Textplatzhalter 6"/>
          <p:cNvSpPr>
            <a:spLocks noGrp="1"/>
          </p:cNvSpPr>
          <p:nvPr>
            <p:ph type="body" idx="1"/>
          </p:nvPr>
        </p:nvSpPr>
        <p:spPr>
          <a:xfrm>
            <a:off x="442800" y="1454400"/>
            <a:ext cx="11304000" cy="451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3"/>
          </p:nvPr>
        </p:nvSpPr>
        <p:spPr>
          <a:xfrm>
            <a:off x="442800" y="6253200"/>
            <a:ext cx="3628800" cy="144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00">
                <a:solidFill>
                  <a:schemeClr val="accent2"/>
                </a:solidFill>
              </a:defRPr>
            </a:lvl1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Abteilung, Referent</a:t>
            </a:r>
          </a:p>
        </p:txBody>
      </p:sp>
    </p:spTree>
    <p:extLst>
      <p:ext uri="{BB962C8B-B14F-4D97-AF65-F5344CB8AC3E}">
        <p14:creationId xmlns:p14="http://schemas.microsoft.com/office/powerpoint/2010/main" val="2175722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651" r:id="rId3"/>
    <p:sldLayoutId id="2147483680" r:id="rId4"/>
    <p:sldLayoutId id="2147483650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82" r:id="rId13"/>
    <p:sldLayoutId id="2147483665" r:id="rId14"/>
    <p:sldLayoutId id="2147483664" r:id="rId15"/>
    <p:sldLayoutId id="2147483666" r:id="rId16"/>
    <p:sldLayoutId id="2147483671" r:id="rId17"/>
    <p:sldLayoutId id="2147483670" r:id="rId18"/>
    <p:sldLayoutId id="2147483669" r:id="rId19"/>
    <p:sldLayoutId id="2147483668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791" r:id="rId26"/>
    <p:sldLayoutId id="2147483792" r:id="rId27"/>
    <p:sldLayoutId id="2147483654" r:id="rId28"/>
    <p:sldLayoutId id="2147483655" r:id="rId29"/>
    <p:sldLayoutId id="2147483678" r:id="rId30"/>
    <p:sldLayoutId id="2147483677" r:id="rId31"/>
    <p:sldLayoutId id="2147483685" r:id="rId32"/>
    <p:sldLayoutId id="2147483790" r:id="rId33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6000"/>
        </a:lnSpc>
        <a:spcBef>
          <a:spcPct val="0"/>
        </a:spcBef>
        <a:buNone/>
        <a:defRPr sz="3000" b="1" kern="1200">
          <a:solidFill>
            <a:schemeClr val="accent2"/>
          </a:solidFill>
          <a:latin typeface="Ubuntu" panose="020B0504030602030204" pitchFamily="34" charset="0"/>
          <a:ea typeface="+mj-ea"/>
          <a:cs typeface="+mj-cs"/>
        </a:defRPr>
      </a:lvl1pPr>
    </p:titleStyle>
    <p:bodyStyle>
      <a:lvl1pPr marL="18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54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72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indent="0" algn="l" defTabSz="914400" rtl="0" eaLnBrk="1" latinLnBrk="0" hangingPunct="1">
        <a:lnSpc>
          <a:spcPct val="102000"/>
        </a:lnSpc>
        <a:spcBef>
          <a:spcPts val="600"/>
        </a:spcBef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02000"/>
        </a:lnSpc>
        <a:spcBef>
          <a:spcPts val="6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02000"/>
        </a:lnSpc>
        <a:spcBef>
          <a:spcPts val="6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0000" indent="-180000" algn="l" defTabSz="914400" rtl="0" eaLnBrk="1" latinLnBrk="0" hangingPunct="1">
        <a:lnSpc>
          <a:spcPct val="102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00" indent="-180000" algn="l" defTabSz="914400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2000"/>
        </a:lnSpc>
        <a:spcBef>
          <a:spcPts val="500"/>
        </a:spcBef>
        <a:buFontTx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46" userDrawn="1">
          <p15:clr>
            <a:srgbClr val="F26B43"/>
          </p15:clr>
        </p15:guide>
        <p15:guide id="2" pos="7400" userDrawn="1">
          <p15:clr>
            <a:srgbClr val="F26B43"/>
          </p15:clr>
        </p15:guide>
        <p15:guide id="3" pos="279" userDrawn="1">
          <p15:clr>
            <a:srgbClr val="F26B43"/>
          </p15:clr>
        </p15:guide>
        <p15:guide id="4" orient="horz" pos="915" userDrawn="1">
          <p15:clr>
            <a:srgbClr val="F26B43"/>
          </p15:clr>
        </p15:guide>
        <p15:guide id="5" orient="horz" pos="3758" userDrawn="1">
          <p15:clr>
            <a:srgbClr val="F26B43"/>
          </p15:clr>
        </p15:guide>
        <p15:guide id="6" orient="horz" pos="3957" userDrawn="1">
          <p15:clr>
            <a:srgbClr val="F26B43"/>
          </p15:clr>
        </p15:guide>
        <p15:guide id="7" orient="horz" pos="412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955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337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871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/>
          <p:cNvSpPr>
            <a:spLocks noGrp="1"/>
          </p:cNvSpPr>
          <p:nvPr>
            <p:ph type="ftr" sz="quarter" idx="3"/>
          </p:nvPr>
        </p:nvSpPr>
        <p:spPr bwMode="gray">
          <a:xfrm>
            <a:off x="293511" y="154907"/>
            <a:ext cx="8533333" cy="187579"/>
          </a:xfrm>
          <a:prstGeom prst="rect">
            <a:avLst/>
          </a:prstGeom>
          <a:noFill/>
          <a:ln>
            <a:noFill/>
          </a:ln>
          <a:effectLst/>
        </p:spPr>
        <p:txBody>
          <a:bodyPr lIns="0" tIns="0" rIns="0" bIns="0" anchor="b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Abteilung, Referent</a:t>
            </a:r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2"/>
          </p:nvPr>
        </p:nvSpPr>
        <p:spPr bwMode="gray">
          <a:xfrm>
            <a:off x="293511" y="6567103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ctr"/>
          <a:lstStyle>
            <a:lvl1pPr>
              <a:defRPr lang="en-US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>
                <a:solidFill>
                  <a:srgbClr val="000000"/>
                </a:solidFill>
                <a:ea typeface="Geneva" charset="-128"/>
              </a:rPr>
              <a:t>25. März 2021</a:t>
            </a:r>
            <a:endParaRPr lang="de-DE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32" name="Rechteck 3"/>
          <p:cNvSpPr>
            <a:spLocks noChangeArrowheads="1"/>
          </p:cNvSpPr>
          <p:nvPr/>
        </p:nvSpPr>
        <p:spPr bwMode="gray">
          <a:xfrm>
            <a:off x="293512" y="6669419"/>
            <a:ext cx="3241793" cy="102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1pPr>
            <a:lvl2pPr marL="742950" indent="-28575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2pPr>
            <a:lvl3pPr marL="11430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3pPr>
            <a:lvl4pPr marL="16002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4pPr>
            <a:lvl5pPr marL="2057400" indent="-228600" eaLnBrk="0" hangingPunct="0">
              <a:spcBef>
                <a:spcPct val="50000"/>
              </a:spcBef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defRPr sz="1600">
                <a:solidFill>
                  <a:srgbClr val="000000"/>
                </a:solidFill>
                <a:latin typeface="Arial" pitchFamily="34" charset="0"/>
                <a:ea typeface="Geneva" charset="-128"/>
              </a:defRPr>
            </a:lvl9pPr>
          </a:lstStyle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de-DE" altLang="de-DE" sz="663" dirty="0">
                <a:latin typeface="Ubuntu"/>
              </a:rPr>
              <a:t>© Versicherungskammer 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 bwMode="gray">
          <a:xfrm>
            <a:off x="293511" y="6464834"/>
            <a:ext cx="3242667" cy="10231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lvl1pPr>
              <a:defRPr lang="de-DE" sz="663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D57A6"/>
              </a:buClr>
              <a:buFont typeface="Wingdings" pitchFamily="2" charset="2"/>
              <a:buNone/>
            </a:pPr>
            <a:r>
              <a:rPr lang="en-US">
                <a:solidFill>
                  <a:srgbClr val="000000"/>
                </a:solidFill>
                <a:ea typeface="Geneva" charset="-128"/>
              </a:rPr>
              <a:t>Seite </a:t>
            </a:r>
            <a:fld id="{45C090B0-7756-4C50-9CCD-2BF334469C8D}" type="slidenum">
              <a:rPr lang="en-US">
                <a:solidFill>
                  <a:srgbClr val="000000"/>
                </a:solidFill>
                <a:ea typeface="Geneva" charset="-128"/>
              </a:rPr>
              <a:pPr marL="0" indent="0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D57A6"/>
                </a:buClr>
                <a:buFont typeface="Wingdings" pitchFamily="2" charset="2"/>
                <a:buNone/>
              </a:pPr>
              <a:t>‹Nr.›</a:t>
            </a:fld>
            <a:endParaRPr lang="en-US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1028" name="Rectangle 17"/>
          <p:cNvSpPr>
            <a:spLocks noGrp="1" noChangeArrowheads="1"/>
          </p:cNvSpPr>
          <p:nvPr>
            <p:ph type="title"/>
          </p:nvPr>
        </p:nvSpPr>
        <p:spPr bwMode="gray">
          <a:xfrm>
            <a:off x="293511" y="359444"/>
            <a:ext cx="8533333" cy="68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 dirty="0"/>
              <a:t>Mastertitelformat bearbeiten</a:t>
            </a:r>
          </a:p>
        </p:txBody>
      </p:sp>
      <p:sp>
        <p:nvSpPr>
          <p:cNvPr id="1030" name="Line 49"/>
          <p:cNvSpPr>
            <a:spLocks noChangeShapeType="1"/>
          </p:cNvSpPr>
          <p:nvPr/>
        </p:nvSpPr>
        <p:spPr bwMode="gray">
          <a:xfrm>
            <a:off x="0" y="1264820"/>
            <a:ext cx="12192000" cy="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mar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de-DE" sz="1516" dirty="0">
              <a:solidFill>
                <a:srgbClr val="000000"/>
              </a:solidFill>
              <a:ea typeface="Geneva" charset="-128"/>
            </a:endParaRP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  <p:custDataLst>
              <p:tags r:id="rId18"/>
            </p:custDataLst>
          </p:nvPr>
        </p:nvSpPr>
        <p:spPr bwMode="gray">
          <a:xfrm>
            <a:off x="293511" y="1450988"/>
            <a:ext cx="9941748" cy="4775032"/>
          </a:xfrm>
          <a:prstGeom prst="rect">
            <a:avLst/>
          </a:prstGeom>
          <a:noFill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de-DE" altLang="de-DE" noProof="0" dirty="0"/>
              <a:t>Textmasterformat bearbeiten</a:t>
            </a:r>
          </a:p>
          <a:p>
            <a:pPr lvl="1"/>
            <a:r>
              <a:rPr lang="de-DE" altLang="de-DE" noProof="0" dirty="0"/>
              <a:t>Zweite Ebene</a:t>
            </a:r>
          </a:p>
          <a:p>
            <a:pPr lvl="2"/>
            <a:r>
              <a:rPr lang="de-DE" altLang="de-DE" noProof="0" dirty="0">
                <a:sym typeface="Wingdings" pitchFamily="2" charset="2"/>
              </a:rPr>
              <a:t>Dritte Ebene</a:t>
            </a:r>
          </a:p>
          <a:p>
            <a:pPr lvl="3"/>
            <a:r>
              <a:rPr lang="de-DE" altLang="de-DE" noProof="0" dirty="0"/>
              <a:t>Vierte Ebene</a:t>
            </a:r>
          </a:p>
          <a:p>
            <a:pPr lvl="4"/>
            <a:r>
              <a:rPr lang="de-DE" altLang="de-DE" noProof="0" dirty="0"/>
              <a:t>Fünfte Ebene</a:t>
            </a:r>
          </a:p>
        </p:txBody>
      </p:sp>
      <p:pic>
        <p:nvPicPr>
          <p:cNvPr id="18" name="Bild 17" descr="VK_Logo_Ocker-Blau_sRGB.wmf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8960001" y="222754"/>
            <a:ext cx="2986665" cy="693630"/>
          </a:xfrm>
          <a:prstGeom prst="rect">
            <a:avLst/>
          </a:prstGeom>
          <a:noFill/>
        </p:spPr>
      </p:pic>
      <p:pic>
        <p:nvPicPr>
          <p:cNvPr id="19" name="Bild 18" descr="Verbundhinweis_HKS13.jpg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0960645" y="6508121"/>
            <a:ext cx="938667" cy="165859"/>
          </a:xfrm>
          <a:prstGeom prst="rect">
            <a:avLst/>
          </a:prstGeom>
        </p:spPr>
      </p:pic>
      <p:pic>
        <p:nvPicPr>
          <p:cNvPr id="1029" name="Picture 5" descr="E:\DBBFtemp\Input_DBBF\VKB_Kasparek\Vorlagen\Logos\Konzernleiste_2017_rgb.jpg"/>
          <p:cNvPicPr>
            <a:picLocks noChangeAspect="1" noChangeArrowheads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3962667" y="6457075"/>
            <a:ext cx="4266667" cy="268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432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</p:sldLayoutIdLst>
  <p:transition>
    <p:fade/>
  </p:transition>
  <p:hf hdr="0" ftr="0" dt="0"/>
  <p:txStyles>
    <p:titleStyle>
      <a:lvl1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+mj-lt"/>
          <a:ea typeface="Geneva" charset="-128"/>
          <a:cs typeface="+mj-cs"/>
        </a:defRPr>
      </a:lvl1pPr>
      <a:lvl2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2pPr>
      <a:lvl3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3pPr>
      <a:lvl4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4pPr>
      <a:lvl5pPr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chemeClr val="tx2"/>
          </a:solidFill>
          <a:latin typeface="Arial" charset="0"/>
          <a:ea typeface="Geneva" charset="-128"/>
        </a:defRPr>
      </a:lvl5pPr>
      <a:lvl6pPr marL="433151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6pPr>
      <a:lvl7pPr marL="866303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7pPr>
      <a:lvl8pPr marL="1299454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8pPr>
      <a:lvl9pPr marL="1732605" algn="l" defTabSz="721919" rtl="0" eaLnBrk="1" fontAlgn="base" hangingPunct="1">
        <a:spcBef>
          <a:spcPct val="0"/>
        </a:spcBef>
        <a:spcAft>
          <a:spcPct val="0"/>
        </a:spcAft>
        <a:defRPr sz="2274">
          <a:solidFill>
            <a:srgbClr val="003C82"/>
          </a:solidFill>
          <a:latin typeface="Arial" charset="0"/>
        </a:defRPr>
      </a:lvl9pPr>
    </p:titleStyle>
    <p:bodyStyle>
      <a:lvl1pPr marL="170532" indent="-170532" algn="l" defTabSz="721919" rtl="0" eaLnBrk="1" fontAlgn="base" hangingPunct="1">
        <a:spcBef>
          <a:spcPts val="1137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516">
          <a:solidFill>
            <a:schemeClr val="tx1"/>
          </a:solidFill>
          <a:latin typeface="+mn-lt"/>
          <a:ea typeface="Geneva" charset="-128"/>
          <a:cs typeface="+mn-cs"/>
        </a:defRPr>
      </a:lvl1pPr>
      <a:lvl2pPr marL="341064" indent="-170532" algn="l" defTabSz="721919" rtl="0" eaLnBrk="1" fontAlgn="base" hangingPunct="1">
        <a:spcBef>
          <a:spcPts val="568"/>
        </a:spcBef>
        <a:spcAft>
          <a:spcPct val="0"/>
        </a:spcAft>
        <a:buClrTx/>
        <a:buFont typeface="Arial" panose="020B0604020202020204" pitchFamily="34" charset="0"/>
        <a:buChar char="–"/>
        <a:defRPr sz="1516">
          <a:solidFill>
            <a:schemeClr val="tx1"/>
          </a:solidFill>
          <a:latin typeface="+mn-lt"/>
          <a:ea typeface="Geneva" charset="-128"/>
        </a:defRPr>
      </a:lvl2pPr>
      <a:lvl3pPr marL="511596" indent="-171456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lang="de-DE" sz="1326" dirty="0">
          <a:solidFill>
            <a:schemeClr val="tx1"/>
          </a:solidFill>
          <a:latin typeface="+mn-lt"/>
          <a:ea typeface="Geneva" charset="-128"/>
          <a:sym typeface="Wingdings" pitchFamily="2" charset="2"/>
        </a:defRPr>
      </a:lvl3pPr>
      <a:lvl4pPr marL="682128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1"/>
        </a:buClr>
        <a:buFont typeface="Arial" panose="020B0604020202020204" pitchFamily="34" charset="0"/>
        <a:buChar char="–"/>
        <a:defRPr sz="1326">
          <a:solidFill>
            <a:schemeClr val="tx1"/>
          </a:solidFill>
          <a:latin typeface="+mn-lt"/>
          <a:ea typeface="Geneva" charset="-128"/>
        </a:defRPr>
      </a:lvl4pPr>
      <a:lvl5pPr marL="852660" indent="-170532" algn="l" defTabSz="721919" rtl="0" eaLnBrk="1" fontAlgn="base" hangingPunct="1">
        <a:spcBef>
          <a:spcPts val="284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1326">
          <a:solidFill>
            <a:schemeClr val="tx1"/>
          </a:solidFill>
          <a:latin typeface="+mn-lt"/>
          <a:ea typeface="Geneva" charset="-128"/>
        </a:defRPr>
      </a:lvl5pPr>
      <a:lvl6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6pPr>
      <a:lvl7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7pPr>
      <a:lvl8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8pPr>
      <a:lvl9pPr marL="679807" indent="-168448" algn="l" defTabSz="721919" rtl="0" eaLnBrk="1" fontAlgn="base" hangingPunct="1">
        <a:spcBef>
          <a:spcPts val="568"/>
        </a:spcBef>
        <a:spcAft>
          <a:spcPct val="0"/>
        </a:spcAft>
        <a:buFont typeface="Arial" pitchFamily="34" charset="0"/>
        <a:buChar char="–"/>
        <a:defRPr sz="1326">
          <a:solidFill>
            <a:schemeClr val="dk1"/>
          </a:solidFill>
          <a:latin typeface="+mn-lt"/>
        </a:defRPr>
      </a:lvl9pPr>
    </p:bodyStyle>
    <p:otherStyle>
      <a:defPPr>
        <a:defRPr lang="de-DE"/>
      </a:defPPr>
      <a:lvl1pPr marL="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1pPr>
      <a:lvl2pPr marL="433151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2pPr>
      <a:lvl3pPr marL="866303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3pPr>
      <a:lvl4pPr marL="1299454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4pPr>
      <a:lvl5pPr marL="1732605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5pPr>
      <a:lvl6pPr marL="2165756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6pPr>
      <a:lvl7pPr marL="2598908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7pPr>
      <a:lvl8pPr marL="3032059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8pPr>
      <a:lvl9pPr marL="3465210" algn="l" defTabSz="866303" rtl="0" eaLnBrk="1" latinLnBrk="0" hangingPunct="1">
        <a:defRPr sz="170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dummi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3.png"/><Relationship Id="rId5" Type="http://schemas.openxmlformats.org/officeDocument/2006/relationships/hyperlink" Target="https://www.youtube.com/watch?v=8mBmLDbpIH8" TargetMode="Externa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gif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art.spring.io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s://testscm.vkbads.de/bitbucket/scm/fiae-ausbilder/simplerestservice.git" TargetMode="Externa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select.asp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w3schools.com/sql/sql_where.asp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" Target="slide24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" Target="slide2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slide" Target="slide24.xm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slide" Target="slide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5.xml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8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slide" Target="slide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6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select.asp" TargetMode="External"/><Relationship Id="rId2" Type="http://schemas.openxmlformats.org/officeDocument/2006/relationships/slide" Target="slide19.xml"/><Relationship Id="rId1" Type="http://schemas.openxmlformats.org/officeDocument/2006/relationships/slideLayout" Target="../slideLayouts/slideLayout28.xml"/><Relationship Id="rId4" Type="http://schemas.openxmlformats.org/officeDocument/2006/relationships/hyperlink" Target="https://www.w3schools.com/sql/sql_where.asp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www.youtube.com/watch?v=7YcW25PHnAA" TargetMode="External"/><Relationship Id="rId7" Type="http://schemas.openxmlformats.org/officeDocument/2006/relationships/slide" Target="slide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.png"/><Relationship Id="rId5" Type="http://schemas.openxmlformats.org/officeDocument/2006/relationships/hyperlink" Target="https://www.youtube.com/watch?v=xpeQz7Hsfz0" TargetMode="Externa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7" Type="http://schemas.openxmlformats.org/officeDocument/2006/relationships/hyperlink" Target="https://confluence.vkbintra.de/display/ITAusbildung/Spring+Boot+Setup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 err="1"/>
              <a:t>SimpleRESTService</a:t>
            </a:r>
            <a:endParaRPr lang="de-DE" sz="2800" dirty="0"/>
          </a:p>
        </p:txBody>
      </p:sp>
      <p:sp>
        <p:nvSpPr>
          <p:cNvPr id="20" name="Untertitel 19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Einstieg in Backend mit </a:t>
            </a:r>
            <a:r>
              <a:rPr lang="de-DE" dirty="0" err="1"/>
              <a:t>SpringBoot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822743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im Browser aufrufen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8048" y="620688"/>
            <a:ext cx="4752528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Gib die URL </a:t>
            </a:r>
            <a:r>
              <a:rPr lang="de-DE" dirty="0">
                <a:hlinkClick r:id="rId3"/>
              </a:rPr>
              <a:t>http://localhost:8080/dummies</a:t>
            </a:r>
            <a:r>
              <a:rPr lang="de-DE" dirty="0"/>
              <a:t> mal im Browser ein.</a:t>
            </a:r>
          </a:p>
          <a:p>
            <a:pPr marL="0" indent="0">
              <a:buNone/>
            </a:pPr>
            <a:r>
              <a:rPr lang="de-DE" dirty="0"/>
              <a:t>So greifst du per GET-Request über das HTTP-Protokoll auf den Endpunkt „</a:t>
            </a:r>
            <a:r>
              <a:rPr lang="de-DE" dirty="0" err="1"/>
              <a:t>dummies</a:t>
            </a:r>
            <a:r>
              <a:rPr lang="de-DE" dirty="0"/>
              <a:t>“ zu.</a:t>
            </a:r>
          </a:p>
          <a:p>
            <a:pPr marL="0" indent="0">
              <a:buNone/>
            </a:pPr>
            <a:r>
              <a:rPr lang="de-DE" dirty="0"/>
              <a:t>Der REST Service muss dazu gestartet sein.</a:t>
            </a:r>
          </a:p>
        </p:txBody>
      </p:sp>
      <p:sp>
        <p:nvSpPr>
          <p:cNvPr id="23" name="Rechteck: abgerundete Ecken 22">
            <a:hlinkClick r:id="rId4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FE0BE3C-51B3-D44C-819A-96F61D5979F9}"/>
              </a:ext>
            </a:extLst>
          </p:cNvPr>
          <p:cNvSpPr txBox="1"/>
          <p:nvPr/>
        </p:nvSpPr>
        <p:spPr>
          <a:xfrm>
            <a:off x="6528048" y="3597941"/>
            <a:ext cx="5112568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Die Dummy-Daten werden im JSON Format zurückgeliefert.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74A721B-8D18-680A-DF31-4AF16474EB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9456" y="1340768"/>
            <a:ext cx="2592288" cy="3132859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C20FF12-BD07-6813-B508-ECDF81DC4A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1901" y="4282605"/>
            <a:ext cx="5688632" cy="20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26696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mit Postman aufrufen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712" y="4365104"/>
            <a:ext cx="4752528" cy="78063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Starte Postman und erzeuge</a:t>
            </a:r>
          </a:p>
          <a:p>
            <a:pPr>
              <a:buFontTx/>
              <a:buChar char="-"/>
            </a:pPr>
            <a:r>
              <a:rPr lang="de-DE" dirty="0"/>
              <a:t>einen GET-Request auf den </a:t>
            </a:r>
            <a:r>
              <a:rPr lang="de-DE" dirty="0" err="1"/>
              <a:t>dummies</a:t>
            </a:r>
            <a:r>
              <a:rPr lang="de-DE" dirty="0"/>
              <a:t>-Endpunkt, um die hinterlegten Dummy-Daten abzufragen</a:t>
            </a:r>
          </a:p>
          <a:p>
            <a:pPr>
              <a:buFontTx/>
              <a:buChar char="-"/>
            </a:pPr>
            <a:r>
              <a:rPr lang="de-DE" dirty="0"/>
              <a:t>einen POST-Request auf den </a:t>
            </a:r>
            <a:r>
              <a:rPr lang="de-DE" dirty="0" err="1"/>
              <a:t>dummies</a:t>
            </a:r>
            <a:r>
              <a:rPr lang="de-DE" dirty="0"/>
              <a:t>-Endpunkt, um ein neues Dummy-Objekt an den </a:t>
            </a:r>
            <a:r>
              <a:rPr lang="de-DE" dirty="0" err="1"/>
              <a:t>RESTService</a:t>
            </a:r>
            <a:r>
              <a:rPr lang="de-DE" dirty="0"/>
              <a:t> zu schicken. Der </a:t>
            </a:r>
            <a:r>
              <a:rPr lang="de-DE" dirty="0" err="1"/>
              <a:t>RESTService</a:t>
            </a:r>
            <a:r>
              <a:rPr lang="de-DE" dirty="0"/>
              <a:t> zeigt dir auf der Konsole, ob das Objekt übertragen wurde.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AC54F7-AE3C-BF3C-DB85-C5657AE5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2" y="3745730"/>
            <a:ext cx="3115110" cy="504895"/>
          </a:xfrm>
          <a:prstGeom prst="rect">
            <a:avLst/>
          </a:prstGeom>
        </p:spPr>
      </p:pic>
      <p:pic>
        <p:nvPicPr>
          <p:cNvPr id="8" name="Grafik 7">
            <a:hlinkClick r:id="rId5"/>
            <a:extLst>
              <a:ext uri="{FF2B5EF4-FFF2-40B4-BE49-F238E27FC236}">
                <a16:creationId xmlns:a16="http://schemas.microsoft.com/office/drawing/2014/main" id="{99123748-7D4D-4D0F-5C6D-503FE4DF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16952" y="1018265"/>
            <a:ext cx="3574720" cy="1989157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B935CF88-D5A3-75D8-0D03-8E7DDEAD0D42}"/>
              </a:ext>
            </a:extLst>
          </p:cNvPr>
          <p:cNvGrpSpPr/>
          <p:nvPr/>
        </p:nvGrpSpPr>
        <p:grpSpPr>
          <a:xfrm>
            <a:off x="1631504" y="2689395"/>
            <a:ext cx="2626776" cy="1192972"/>
            <a:chOff x="6811309" y="3996791"/>
            <a:chExt cx="2626776" cy="1192972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5B3A0B5D-652C-470C-9CEC-52294F6BAB1A}"/>
                </a:ext>
              </a:extLst>
            </p:cNvPr>
            <p:cNvGrpSpPr/>
            <p:nvPr/>
          </p:nvGrpSpPr>
          <p:grpSpPr>
            <a:xfrm>
              <a:off x="6811309" y="3996791"/>
              <a:ext cx="2283377" cy="852095"/>
              <a:chOff x="9391134" y="2230992"/>
              <a:chExt cx="2283377" cy="852095"/>
            </a:xfrm>
          </p:grpSpPr>
          <p:pic>
            <p:nvPicPr>
              <p:cNvPr id="18" name="Grafik 17">
                <a:extLst>
                  <a:ext uri="{FF2B5EF4-FFF2-40B4-BE49-F238E27FC236}">
                    <a16:creationId xmlns:a16="http://schemas.microsoft.com/office/drawing/2014/main" id="{482E2FF6-A137-0FC5-5B6C-91A306A622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0693906">
                <a:off x="9751632" y="2471868"/>
                <a:ext cx="1901570" cy="611219"/>
              </a:xfrm>
              <a:prstGeom prst="rect">
                <a:avLst/>
              </a:prstGeom>
            </p:spPr>
          </p:pic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577F355A-8159-CAB7-ADA1-6F9B91401670}"/>
                  </a:ext>
                </a:extLst>
              </p:cNvPr>
              <p:cNvSpPr txBox="1"/>
              <p:nvPr/>
            </p:nvSpPr>
            <p:spPr>
              <a:xfrm rot="20569767">
                <a:off x="9391134" y="2230992"/>
                <a:ext cx="2283377" cy="5173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0" indent="0">
                  <a:buNone/>
                </a:pPr>
                <a:r>
                  <a:rPr lang="de-DE" sz="2400" dirty="0">
                    <a:solidFill>
                      <a:schemeClr val="accent1"/>
                    </a:solidFill>
                  </a:rPr>
                  <a:t>Kennst du schon</a:t>
                </a:r>
              </a:p>
            </p:txBody>
          </p:sp>
        </p:grp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2DF6939-CFCC-F9B5-D5E4-2510C28E34D7}"/>
                </a:ext>
              </a:extLst>
            </p:cNvPr>
            <p:cNvSpPr txBox="1"/>
            <p:nvPr/>
          </p:nvSpPr>
          <p:spPr>
            <a:xfrm rot="20569767">
              <a:off x="7154708" y="4672438"/>
              <a:ext cx="2283377" cy="517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 algn="ctr">
                <a:buNone/>
              </a:pPr>
              <a:r>
                <a:rPr lang="de-DE" sz="2400" dirty="0">
                  <a:solidFill>
                    <a:schemeClr val="accent1"/>
                  </a:solidFill>
                </a:rPr>
                <a:t>?</a:t>
              </a:r>
            </a:p>
          </p:txBody>
        </p:sp>
      </p:grp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255009" y="201747"/>
            <a:ext cx="5437300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Postman ist ein Tool, mit dem du API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Requests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einfach simulieren und testen kannst. Mehr hier im Video:</a:t>
            </a:r>
          </a:p>
        </p:txBody>
      </p:sp>
    </p:spTree>
    <p:extLst>
      <p:ext uri="{BB962C8B-B14F-4D97-AF65-F5344CB8AC3E}">
        <p14:creationId xmlns:p14="http://schemas.microsoft.com/office/powerpoint/2010/main" val="138364436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SimpleFrontend</a:t>
            </a:r>
            <a:endParaRPr lang="de-DE" sz="28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Öffne das </a:t>
            </a:r>
            <a:r>
              <a:rPr lang="de-DE" dirty="0" err="1"/>
              <a:t>SimpleFrontend</a:t>
            </a:r>
            <a:r>
              <a:rPr lang="de-DE" dirty="0"/>
              <a:t> mit </a:t>
            </a:r>
            <a:r>
              <a:rPr lang="de-DE" dirty="0" err="1"/>
              <a:t>VSCode</a:t>
            </a:r>
            <a:r>
              <a:rPr lang="de-DE" dirty="0"/>
              <a:t> und lass dir die Dummy-Daten anzeigen bzw. erzeuge neue Dummy-Daten.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Wie funktioniert das Abrufen / Übermitteln der Daten an den </a:t>
            </a:r>
            <a:r>
              <a:rPr lang="de-DE" dirty="0" err="1"/>
              <a:t>RESTService</a:t>
            </a:r>
            <a:r>
              <a:rPr lang="de-DE" dirty="0"/>
              <a:t>?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Was passiert aktuell mit neu übermittelten Daten, wenn du den </a:t>
            </a:r>
            <a:r>
              <a:rPr lang="de-DE" dirty="0" err="1"/>
              <a:t>RESTService</a:t>
            </a:r>
            <a:r>
              <a:rPr lang="de-DE" dirty="0"/>
              <a:t> neu startest?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01853" y="1124744"/>
            <a:ext cx="5437300" cy="8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Es gibt im Projekt bereits ein simples Frontend, mit dem Dummy-Daten aus dem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RESTService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abgerufen und neue Dummies an diesen übermittelt werden können.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1A07BF3-B537-E2DB-69E1-F3E2E5FBD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412776"/>
            <a:ext cx="5070473" cy="26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98712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Backend erweitern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Erweitere das Backend um die Entität Customer inkl. zugehörigem Controller und Service, in dem einige Beispielobjekte erzeugt werden</a:t>
            </a:r>
          </a:p>
          <a:p>
            <a:pPr>
              <a:buFontTx/>
              <a:buChar char="-"/>
            </a:pPr>
            <a:r>
              <a:rPr lang="de-DE" dirty="0"/>
              <a:t>Teste die GET- und POST-Abfragen auf deinen Controller mit Postman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01853" y="1124744"/>
            <a:ext cx="5437300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solidFill>
                  <a:srgbClr val="FFFFFF"/>
                </a:solidFill>
                <a:latin typeface="Ubuntu"/>
              </a:rPr>
              <a:t>Im Backend soll eine Entität Customer hinzukommen.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51233A6-C8E6-0DA1-2724-B361A1D40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1504" y="2132856"/>
            <a:ext cx="2810267" cy="17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264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Frontend erweitern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/>
              <a:t>Erweitere das Frontend, so dass neben den Dummy-Daten auch Customer-Daten vom Backend abgerufen werden können</a:t>
            </a:r>
          </a:p>
          <a:p>
            <a:pPr>
              <a:buFontTx/>
              <a:buChar char="-"/>
            </a:pPr>
            <a:r>
              <a:rPr lang="de-DE" dirty="0"/>
              <a:t>Erweitere das Frontend, so dass neben den Dummy-Daten auch Customer-Daten ans Backend übermittelt werden können</a:t>
            </a:r>
          </a:p>
          <a:p>
            <a:pPr>
              <a:buFontTx/>
              <a:buChar char="-"/>
            </a:pPr>
            <a:endParaRPr lang="de-DE" dirty="0"/>
          </a:p>
          <a:p>
            <a:pPr>
              <a:buFontTx/>
              <a:buChar char="-"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01853" y="1124744"/>
            <a:ext cx="5437300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Die Customer-Objekte sollen auch über das Frontend abgerufen werden.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EF379C6-F57A-71C3-11AB-2E31BFBA8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52" y="1412776"/>
            <a:ext cx="5070473" cy="266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578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Datenbank für Dummies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2736304"/>
          </a:xfrm>
        </p:spPr>
        <p:txBody>
          <a:bodyPr/>
          <a:lstStyle/>
          <a:p>
            <a:pPr>
              <a:buFontTx/>
              <a:buChar char="-"/>
            </a:pPr>
            <a:r>
              <a:rPr lang="de-DE" dirty="0" err="1"/>
              <a:t>Merge</a:t>
            </a:r>
            <a:r>
              <a:rPr lang="de-DE" dirty="0"/>
              <a:t> den Branch feature/</a:t>
            </a:r>
            <a:r>
              <a:rPr lang="de-DE" dirty="0" err="1"/>
              <a:t>datenbank</a:t>
            </a:r>
            <a:r>
              <a:rPr lang="de-DE" dirty="0"/>
              <a:t> in deinen Stand </a:t>
            </a:r>
            <a:br>
              <a:rPr lang="de-DE" dirty="0"/>
            </a:br>
            <a:r>
              <a:rPr lang="de-DE" b="1" dirty="0"/>
              <a:t>Vorsicht – </a:t>
            </a:r>
            <a:r>
              <a:rPr lang="de-DE" b="1" dirty="0" err="1"/>
              <a:t>Merge</a:t>
            </a:r>
            <a:r>
              <a:rPr lang="de-DE" b="1" dirty="0"/>
              <a:t> Konflikte und weitere Fehler an dieser Stelle nicht ausgeschlossen 0:-) </a:t>
            </a:r>
          </a:p>
          <a:p>
            <a:pPr>
              <a:buFontTx/>
              <a:buChar char="-"/>
            </a:pPr>
            <a:r>
              <a:rPr lang="de-DE" dirty="0"/>
              <a:t>Starte dein DBMS (wahrscheinlich MySQL) und lege hier eine Datenbank </a:t>
            </a:r>
            <a:r>
              <a:rPr lang="de-DE" dirty="0" err="1"/>
              <a:t>simplerestservice</a:t>
            </a:r>
            <a:r>
              <a:rPr lang="de-DE" dirty="0"/>
              <a:t> an</a:t>
            </a:r>
          </a:p>
          <a:p>
            <a:pPr>
              <a:buFontTx/>
              <a:buChar char="-"/>
            </a:pPr>
            <a:r>
              <a:rPr lang="de-DE" dirty="0"/>
              <a:t>Bring dein Backend mit Datenbank zum Laufen- analysiere dazu:</a:t>
            </a:r>
          </a:p>
          <a:p>
            <a:pPr lvl="1">
              <a:buFontTx/>
              <a:buChar char="-"/>
            </a:pPr>
            <a:r>
              <a:rPr lang="de-DE" dirty="0"/>
              <a:t>welche Änderungen sind hinzugekommen?</a:t>
            </a:r>
          </a:p>
          <a:p>
            <a:pPr lvl="1">
              <a:buFontTx/>
              <a:buChar char="-"/>
            </a:pPr>
            <a:r>
              <a:rPr lang="de-DE" dirty="0"/>
              <a:t>Wo musst du evtl. noch etwas ändern?</a:t>
            </a:r>
          </a:p>
          <a:p>
            <a:pPr>
              <a:buFontTx/>
              <a:buChar char="-"/>
            </a:pPr>
            <a:endParaRPr lang="de-DE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11899" y="839769"/>
            <a:ext cx="5437300" cy="15780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Während du den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SimpleRESTService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erweitert hast, hat deine Partner-Softwareentwicklungsfirma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M&amp;MMagix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GmbH eine Datenbankanbindung als neues Feature mittels feature-Branch bereitgestellt. Damit du mit deinem Code auf diesen aufbauen kannst, musst du diese in deinen Branch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mergen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094372C-3FAD-1F3E-A80D-15F04D1FA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0" y="1628800"/>
            <a:ext cx="4812197" cy="280831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C64B5CBC-5DE7-10BC-AC37-A2B0B2128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115" y="4544247"/>
            <a:ext cx="3137908" cy="1765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08846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Datenbank für Customer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 die passende Repository-Klasse und passe deine anderen Klassen so an, dass die Customer-Objekte in der Datenbank gespeichert werden.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01853" y="1124744"/>
            <a:ext cx="5437300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Implementiere die Datenbank-Funktionalität nun auch für deine Customer-Klasse.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E4B10B4-8D5E-45DC-0553-688FFB2AE0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0" y="1628800"/>
            <a:ext cx="4812197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38614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1" y="406265"/>
            <a:ext cx="5437300" cy="5038960"/>
          </a:xfrm>
        </p:spPr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CRUD Operationen für Customer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Erzeuge einen Endpunkt und entsprechende Service-Methoden, die es ermöglichen: </a:t>
            </a:r>
          </a:p>
          <a:p>
            <a:pPr>
              <a:buFontTx/>
              <a:buChar char="-"/>
            </a:pPr>
            <a:r>
              <a:rPr lang="de-DE" dirty="0"/>
              <a:t>einen bestimmten Customer mittels seiner ID abzufragen</a:t>
            </a:r>
          </a:p>
          <a:p>
            <a:pPr>
              <a:buFontTx/>
              <a:buChar char="-"/>
            </a:pPr>
            <a:r>
              <a:rPr lang="de-DE" dirty="0"/>
              <a:t>einen bestimmten Customer mittels seiner ID zu aktualisieren</a:t>
            </a:r>
          </a:p>
          <a:p>
            <a:pPr>
              <a:buFontTx/>
              <a:buChar char="-"/>
            </a:pPr>
            <a:r>
              <a:rPr lang="de-DE" dirty="0"/>
              <a:t>einen bestimmten Customer mittels seiner ID </a:t>
            </a:r>
            <a:br>
              <a:rPr lang="de-DE" dirty="0"/>
            </a:br>
            <a:r>
              <a:rPr lang="de-DE" dirty="0"/>
              <a:t>zu löschen</a:t>
            </a:r>
          </a:p>
          <a:p>
            <a:pPr>
              <a:buFontTx/>
              <a:buChar char="-"/>
            </a:pPr>
            <a:r>
              <a:rPr lang="de-DE" dirty="0"/>
              <a:t>Teste jeweils mit Postman</a:t>
            </a:r>
          </a:p>
          <a:p>
            <a:pPr>
              <a:buFontTx/>
              <a:buChar char="-"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7A3860C4-1E8B-EECD-3047-99BF68342430}"/>
              </a:ext>
            </a:extLst>
          </p:cNvPr>
          <p:cNvSpPr txBox="1"/>
          <p:nvPr/>
        </p:nvSpPr>
        <p:spPr>
          <a:xfrm>
            <a:off x="6330366" y="764704"/>
            <a:ext cx="5437300" cy="107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Nun soll es neben dem bisherigen einfachen Abfragen aller Customer und Hinzufügen eines neuen Customers auch möglich sein, alle CRUD Operationen für Customer Objekte durchzuführen.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2F996B-F11A-B520-F443-44496F004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247142"/>
            <a:ext cx="4300350" cy="210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358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1" y="406265"/>
            <a:ext cx="5437300" cy="5038960"/>
          </a:xfrm>
        </p:spPr>
        <p:txBody>
          <a:bodyPr/>
          <a:lstStyle/>
          <a:p>
            <a:r>
              <a:rPr lang="de-DE" sz="2800" dirty="0" err="1"/>
              <a:t>RESTService</a:t>
            </a:r>
            <a:r>
              <a:rPr lang="de-DE" sz="2800" dirty="0"/>
              <a:t> CRUD Operationen im Frontend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11901" y="3573016"/>
            <a:ext cx="4752528" cy="78063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Erweitere dein Frontend entsprechend: </a:t>
            </a:r>
          </a:p>
          <a:p>
            <a:pPr>
              <a:buFontTx/>
              <a:buChar char="-"/>
            </a:pPr>
            <a:r>
              <a:rPr lang="de-DE" dirty="0"/>
              <a:t>Suchfunktion nach Customer anhand der ID</a:t>
            </a:r>
          </a:p>
          <a:p>
            <a:pPr>
              <a:buFontTx/>
              <a:buChar char="-"/>
            </a:pPr>
            <a:r>
              <a:rPr lang="de-DE" dirty="0"/>
              <a:t>Updatefunktion von Customer-Daten über einen Bearbeiten-Button (passendes Icon nutzen)</a:t>
            </a:r>
          </a:p>
          <a:p>
            <a:pPr>
              <a:buFontTx/>
              <a:buChar char="-"/>
            </a:pPr>
            <a:r>
              <a:rPr lang="de-DE" dirty="0"/>
              <a:t>Löschfunktion von Customer-Daten über einen Löschen Button (passendes Icon nutzen)</a:t>
            </a:r>
          </a:p>
          <a:p>
            <a:pPr>
              <a:buFontTx/>
              <a:buChar char="-"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5F6101E-EC8A-0A6D-C423-2C030ECC9A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2247142"/>
            <a:ext cx="4300350" cy="2106504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753AE47D-2117-C664-A777-6FA4BB642523}"/>
              </a:ext>
            </a:extLst>
          </p:cNvPr>
          <p:cNvSpPr txBox="1"/>
          <p:nvPr/>
        </p:nvSpPr>
        <p:spPr>
          <a:xfrm>
            <a:off x="6330366" y="764704"/>
            <a:ext cx="5437300" cy="10757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Nun soll es neben dem bisherigen einfachen Abfragen aller Customer und Hinzufügen eines neuen Customers auch möglich sein, alle CRUD Operationen für Customer Objekte durchzuführen.</a:t>
            </a:r>
          </a:p>
        </p:txBody>
      </p:sp>
    </p:spTree>
    <p:extLst>
      <p:ext uri="{BB962C8B-B14F-4D97-AF65-F5344CB8AC3E}">
        <p14:creationId xmlns:p14="http://schemas.microsoft.com/office/powerpoint/2010/main" val="3764222106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C2B58FC-3110-954B-C06D-F44630A12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4A15B30-2F35-2FA6-BE1B-72D5D5815158}"/>
              </a:ext>
            </a:extLst>
          </p:cNvPr>
          <p:cNvSpPr txBox="1"/>
          <p:nvPr/>
        </p:nvSpPr>
        <p:spPr>
          <a:xfrm>
            <a:off x="0" y="980728"/>
            <a:ext cx="121920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 algn="ctr">
              <a:buNone/>
            </a:pPr>
            <a:r>
              <a:rPr lang="de-DE" sz="6600" dirty="0">
                <a:solidFill>
                  <a:schemeClr val="accent2"/>
                </a:solidFill>
              </a:rPr>
              <a:t>Fertig!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67716C2-3DB0-2E55-DBA8-E3CF53A55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083172"/>
            <a:ext cx="9714738" cy="264212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905F3D9-2564-E115-7523-9233CBF8FB2C}"/>
              </a:ext>
            </a:extLst>
          </p:cNvPr>
          <p:cNvSpPr txBox="1"/>
          <p:nvPr/>
        </p:nvSpPr>
        <p:spPr>
          <a:xfrm>
            <a:off x="1775520" y="3997572"/>
            <a:ext cx="4464496" cy="9144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Als nächstes könntest du bspw.  einen eigenen </a:t>
            </a:r>
            <a:r>
              <a:rPr lang="de-DE" dirty="0" err="1">
                <a:solidFill>
                  <a:schemeClr val="accent2"/>
                </a:solidFill>
              </a:rPr>
              <a:t>RESTService</a:t>
            </a:r>
            <a:r>
              <a:rPr lang="de-DE" dirty="0">
                <a:solidFill>
                  <a:schemeClr val="accent2"/>
                </a:solidFill>
              </a:rPr>
              <a:t> mit </a:t>
            </a:r>
            <a:r>
              <a:rPr lang="de-DE" dirty="0" err="1">
                <a:solidFill>
                  <a:schemeClr val="accent2"/>
                </a:solidFill>
              </a:rPr>
              <a:t>SpringBoot</a:t>
            </a:r>
            <a:r>
              <a:rPr lang="de-DE" dirty="0">
                <a:solidFill>
                  <a:schemeClr val="accent2"/>
                </a:solidFill>
              </a:rPr>
              <a:t> erstellen.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075B081-0DF8-39A7-EED5-545D2DF1616C}"/>
              </a:ext>
            </a:extLst>
          </p:cNvPr>
          <p:cNvSpPr txBox="1"/>
          <p:nvPr/>
        </p:nvSpPr>
        <p:spPr>
          <a:xfrm>
            <a:off x="1355304" y="5252945"/>
            <a:ext cx="6097604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Gehe auf </a:t>
            </a:r>
            <a:r>
              <a:rPr lang="de-DE" dirty="0">
                <a:hlinkClick r:id="rId3"/>
              </a:rPr>
              <a:t>https://start.spring.io/</a:t>
            </a:r>
            <a:r>
              <a:rPr lang="de-DE" dirty="0"/>
              <a:t> - hier kannst du dir eine Projektvorlage erzeugen lassen. </a:t>
            </a:r>
            <a:r>
              <a:rPr lang="de-DE" dirty="0" err="1"/>
              <a:t>Probiers</a:t>
            </a:r>
            <a:r>
              <a:rPr lang="de-DE" dirty="0"/>
              <a:t> doch mal aus. </a:t>
            </a:r>
          </a:p>
        </p:txBody>
      </p:sp>
    </p:spTree>
    <p:extLst>
      <p:ext uri="{BB962C8B-B14F-4D97-AF65-F5344CB8AC3E}">
        <p14:creationId xmlns:p14="http://schemas.microsoft.com/office/powerpoint/2010/main" val="42671547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C27115D-07EA-6FEE-498A-D13540567D9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456040" y="734680"/>
            <a:ext cx="5544616" cy="1473275"/>
          </a:xfrm>
        </p:spPr>
        <p:txBody>
          <a:bodyPr/>
          <a:lstStyle/>
          <a:p>
            <a:pPr marL="0" indent="0">
              <a:buNone/>
            </a:pPr>
            <a:r>
              <a:rPr lang="de-DE" sz="2000" dirty="0"/>
              <a:t>Schwierigkeit: 	</a:t>
            </a:r>
          </a:p>
          <a:p>
            <a:pPr marL="0" indent="0">
              <a:buNone/>
            </a:pPr>
            <a:endParaRPr lang="de-DE" sz="2000" dirty="0"/>
          </a:p>
          <a:p>
            <a:pPr marL="0" marR="0" lvl="0" indent="0" algn="l" defTabSz="914400" rtl="0" eaLnBrk="1" fontAlgn="auto" latinLnBrk="0" hangingPunct="1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Projekt: 	</a:t>
            </a:r>
            <a:r>
              <a:rPr kumimoji="0" lang="de-D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Ubuntu"/>
                <a:ea typeface="+mn-ea"/>
                <a:cs typeface="+mn-cs"/>
                <a:hlinkClick r:id="rId2"/>
              </a:rPr>
              <a:t>simplerestservice</a:t>
            </a:r>
            <a:endParaRPr kumimoji="0" lang="de-DE" sz="1800" b="0" i="0" u="sng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652CA768-E1B8-49D3-362B-2ED7416D36E7}"/>
              </a:ext>
            </a:extLst>
          </p:cNvPr>
          <p:cNvSpPr txBox="1">
            <a:spLocks/>
          </p:cNvSpPr>
          <p:nvPr/>
        </p:nvSpPr>
        <p:spPr>
          <a:xfrm>
            <a:off x="6456040" y="4365104"/>
            <a:ext cx="5328592" cy="14732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80000" indent="-180000" algn="l" defTabSz="914400" rtl="0" eaLnBrk="1" latinLnBrk="0" hangingPunct="1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914400" rtl="0" eaLnBrk="1" latinLnBrk="0" hangingPunct="1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914400" rtl="0" eaLnBrk="1" latinLnBrk="0" hangingPunct="1">
              <a:lnSpc>
                <a:spcPct val="102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914400" rtl="0" eaLnBrk="1" latinLnBrk="0" hangingPunct="1">
              <a:lnSpc>
                <a:spcPct val="102000"/>
              </a:lnSpc>
              <a:spcBef>
                <a:spcPts val="6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0000" indent="-1800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00" indent="-1800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0000" indent="-1800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720000" indent="-18000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2000"/>
              </a:lnSpc>
              <a:spcBef>
                <a:spcPts val="500"/>
              </a:spcBef>
              <a:buFontTx/>
              <a:buNone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de-DE" sz="2000" b="1" dirty="0"/>
              <a:t>Story-Punkte</a:t>
            </a:r>
          </a:p>
          <a:p>
            <a:pPr marL="0" indent="0">
              <a:spcBef>
                <a:spcPts val="1800"/>
              </a:spcBef>
              <a:buFont typeface="Arial" panose="020B0604020202020204" pitchFamily="34" charset="0"/>
              <a:buNone/>
            </a:pPr>
            <a:r>
              <a:rPr lang="de-DE" sz="2000" dirty="0" err="1"/>
              <a:t>Pathfinders</a:t>
            </a:r>
            <a:r>
              <a:rPr lang="de-DE" sz="2000" dirty="0"/>
              <a:t>:	120 </a:t>
            </a:r>
            <a:r>
              <a:rPr lang="de-DE" sz="2000" dirty="0" err="1"/>
              <a:t>Storypoints</a:t>
            </a:r>
            <a:r>
              <a:rPr lang="de-DE" sz="2000" dirty="0"/>
              <a:t>	</a:t>
            </a:r>
          </a:p>
          <a:p>
            <a:pPr marL="0" indent="0">
              <a:spcBef>
                <a:spcPts val="1200"/>
              </a:spcBef>
              <a:buFont typeface="Arial" panose="020B0604020202020204" pitchFamily="34" charset="0"/>
              <a:buNone/>
            </a:pPr>
            <a:r>
              <a:rPr lang="de-DE" sz="2000" dirty="0"/>
              <a:t>Navigators:	60 </a:t>
            </a:r>
            <a:r>
              <a:rPr lang="de-DE" sz="2000" dirty="0" err="1"/>
              <a:t>Storypoints</a:t>
            </a:r>
            <a:r>
              <a:rPr lang="de-DE" sz="2000" dirty="0"/>
              <a:t>		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BD633F04-9482-77C7-906B-55E81D4A0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2564904"/>
            <a:ext cx="1872208" cy="1506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tern: 6 Zacken 1">
            <a:extLst>
              <a:ext uri="{FF2B5EF4-FFF2-40B4-BE49-F238E27FC236}">
                <a16:creationId xmlns:a16="http://schemas.microsoft.com/office/drawing/2014/main" id="{C0383AA3-EB65-0D30-5537-1CCF1B4605CA}"/>
              </a:ext>
            </a:extLst>
          </p:cNvPr>
          <p:cNvSpPr/>
          <p:nvPr/>
        </p:nvSpPr>
        <p:spPr>
          <a:xfrm>
            <a:off x="8256240" y="692696"/>
            <a:ext cx="432048" cy="398933"/>
          </a:xfrm>
          <a:prstGeom prst="star6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Stern: 6 Zacken 2">
            <a:extLst>
              <a:ext uri="{FF2B5EF4-FFF2-40B4-BE49-F238E27FC236}">
                <a16:creationId xmlns:a16="http://schemas.microsoft.com/office/drawing/2014/main" id="{E81A3713-3D47-B6A8-365B-B43C6CF7C533}"/>
              </a:ext>
            </a:extLst>
          </p:cNvPr>
          <p:cNvSpPr/>
          <p:nvPr/>
        </p:nvSpPr>
        <p:spPr>
          <a:xfrm>
            <a:off x="8760296" y="692696"/>
            <a:ext cx="432048" cy="398933"/>
          </a:xfrm>
          <a:prstGeom prst="star6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165256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Abfragen zum warm werden - Hilfe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5" name="Rechteck: abgerundete Ecken 4">
            <a:hlinkClick r:id="rId2" action="ppaction://hlinksldjump"/>
            <a:extLst>
              <a:ext uri="{FF2B5EF4-FFF2-40B4-BE49-F238E27FC236}">
                <a16:creationId xmlns:a16="http://schemas.microsoft.com/office/drawing/2014/main" id="{CF5450C0-9ABA-B6EF-3AFE-2B32337987D8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&lt;&lt; Zurück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2EAA1E3-85CC-7A86-FC7C-43321EBDD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89" y="1271134"/>
            <a:ext cx="503243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Finde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München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wohnen.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*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'München</a:t>
            </a:r>
            <a:r>
              <a:rPr lang="de-DE" altLang="de-DE" sz="2000" dirty="0">
                <a:solidFill>
                  <a:srgbClr val="067D17"/>
                </a:solidFill>
                <a:latin typeface="JetBrains Mono"/>
              </a:rPr>
              <a:t>‘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</a:p>
        </p:txBody>
      </p:sp>
      <p:grpSp>
        <p:nvGrpSpPr>
          <p:cNvPr id="10" name="Lösungen">
            <a:extLst>
              <a:ext uri="{FF2B5EF4-FFF2-40B4-BE49-F238E27FC236}">
                <a16:creationId xmlns:a16="http://schemas.microsoft.com/office/drawing/2014/main" id="{6E551410-3DBF-D8E4-BC5E-0701582F3D5B}"/>
              </a:ext>
            </a:extLst>
          </p:cNvPr>
          <p:cNvGrpSpPr/>
          <p:nvPr/>
        </p:nvGrpSpPr>
        <p:grpSpPr>
          <a:xfrm>
            <a:off x="8544272" y="720228"/>
            <a:ext cx="2600411" cy="914400"/>
            <a:chOff x="9012083" y="4596008"/>
            <a:chExt cx="2600411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hteck: abgerundete Ecken 10">
              <a:hlinkClick r:id="" action="ppaction://noaction"/>
              <a:extLst>
                <a:ext uri="{FF2B5EF4-FFF2-40B4-BE49-F238E27FC236}">
                  <a16:creationId xmlns:a16="http://schemas.microsoft.com/office/drawing/2014/main" id="{427D8A30-3569-24DD-318A-0E5B9A15AADA}"/>
                </a:ext>
              </a:extLst>
            </p:cNvPr>
            <p:cNvSpPr/>
            <p:nvPr/>
          </p:nvSpPr>
          <p:spPr>
            <a:xfrm>
              <a:off x="9164222" y="4797685"/>
              <a:ext cx="2448272" cy="5024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dirty="0">
                  <a:latin typeface="+mj-lt"/>
                </a:rPr>
                <a:t>Lösungen</a:t>
              </a: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57CCE503-EF29-58B4-4736-47A7578428BA}"/>
                </a:ext>
              </a:extLst>
            </p:cNvPr>
            <p:cNvSpPr/>
            <p:nvPr/>
          </p:nvSpPr>
          <p:spPr>
            <a:xfrm rot="2700000">
              <a:off x="9012083" y="4692615"/>
              <a:ext cx="684000" cy="684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4671DEF-E49E-149C-7C43-8AD2344A136D}"/>
                </a:ext>
              </a:extLst>
            </p:cNvPr>
            <p:cNvSpPr txBox="1"/>
            <p:nvPr/>
          </p:nvSpPr>
          <p:spPr>
            <a:xfrm>
              <a:off x="9164222" y="4596008"/>
              <a:ext cx="379721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DE" sz="5200" i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+mj-lt"/>
                </a:rPr>
                <a:t>?</a:t>
              </a:r>
            </a:p>
          </p:txBody>
        </p:sp>
      </p:grpSp>
      <p:sp>
        <p:nvSpPr>
          <p:cNvPr id="19" name="Rectangle 6">
            <a:extLst>
              <a:ext uri="{FF2B5EF4-FFF2-40B4-BE49-F238E27FC236}">
                <a16:creationId xmlns:a16="http://schemas.microsoft.com/office/drawing/2014/main" id="{A60145D9-6C02-9936-6A3C-A5072C876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96" y="1731336"/>
            <a:ext cx="3431704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#2.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Adresse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aufsteigend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sortiert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Wohnort.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vorname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nachname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strasse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plz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ORDER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#3.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bezeichnung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#4.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teurer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€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sind.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bezeichnung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D44C-B525-3837-EA99-52158235E7EE}"/>
              </a:ext>
            </a:extLst>
          </p:cNvPr>
          <p:cNvSpPr txBox="1"/>
          <p:nvPr/>
        </p:nvSpPr>
        <p:spPr>
          <a:xfrm>
            <a:off x="2217492" y="5288335"/>
            <a:ext cx="4598588" cy="901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Mehr zu einfachen </a:t>
            </a:r>
            <a:r>
              <a:rPr lang="de-DE" dirty="0" err="1"/>
              <a:t>Selects</a:t>
            </a:r>
            <a:r>
              <a:rPr lang="de-DE" dirty="0"/>
              <a:t> hier: </a:t>
            </a:r>
            <a:r>
              <a:rPr lang="de-DE" dirty="0">
                <a:hlinkClick r:id="rId3"/>
              </a:rPr>
              <a:t>https://www.w3schools.com/sql/sql_select.asp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https://www.w3schools.com/sql/sql_where.asp</a:t>
            </a:r>
            <a:r>
              <a:rPr lang="de-DE" dirty="0"/>
              <a:t>  </a:t>
            </a:r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EB56F164-343B-8E94-5D52-35499C633187}"/>
              </a:ext>
            </a:extLst>
          </p:cNvPr>
          <p:cNvSpPr/>
          <p:nvPr/>
        </p:nvSpPr>
        <p:spPr>
          <a:xfrm>
            <a:off x="3513432" y="2132856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AD9514-DC4B-BFD9-5F2C-AABFE89069E1}"/>
              </a:ext>
            </a:extLst>
          </p:cNvPr>
          <p:cNvSpPr txBox="1"/>
          <p:nvPr/>
        </p:nvSpPr>
        <p:spPr>
          <a:xfrm>
            <a:off x="230625" y="2080753"/>
            <a:ext cx="3431704" cy="772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SELECT</a:t>
            </a:r>
            <a:r>
              <a:rPr lang="de-DE" dirty="0">
                <a:solidFill>
                  <a:schemeClr val="accent2"/>
                </a:solidFill>
              </a:rPr>
              <a:t> kannst du die Spalten filtern. Entweder bestimmte oder mit </a:t>
            </a:r>
            <a:r>
              <a:rPr lang="de-DE" b="1" dirty="0">
                <a:solidFill>
                  <a:schemeClr val="accent2"/>
                </a:solidFill>
              </a:rPr>
              <a:t>*</a:t>
            </a:r>
            <a:r>
              <a:rPr lang="de-DE" dirty="0">
                <a:solidFill>
                  <a:schemeClr val="accent2"/>
                </a:solidFill>
              </a:rPr>
              <a:t> alle Spalten.</a:t>
            </a:r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5A00B7EB-C0DC-118C-909A-EA01E3ECD6A5}"/>
              </a:ext>
            </a:extLst>
          </p:cNvPr>
          <p:cNvSpPr/>
          <p:nvPr/>
        </p:nvSpPr>
        <p:spPr>
          <a:xfrm>
            <a:off x="3503712" y="3140968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0FE4C7B6-E0D5-9D28-F106-437DBC245E6F}"/>
              </a:ext>
            </a:extLst>
          </p:cNvPr>
          <p:cNvSpPr/>
          <p:nvPr/>
        </p:nvSpPr>
        <p:spPr>
          <a:xfrm>
            <a:off x="3475992" y="4077072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0E8626-3757-419E-5DCE-FBB19697FCD7}"/>
              </a:ext>
            </a:extLst>
          </p:cNvPr>
          <p:cNvSpPr txBox="1"/>
          <p:nvPr/>
        </p:nvSpPr>
        <p:spPr>
          <a:xfrm>
            <a:off x="230685" y="3164952"/>
            <a:ext cx="3273027" cy="523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FROM</a:t>
            </a:r>
            <a:r>
              <a:rPr lang="de-DE" dirty="0">
                <a:solidFill>
                  <a:schemeClr val="accent2"/>
                </a:solidFill>
              </a:rPr>
              <a:t> wählst du die Tabelle(n) aus.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57BA708-BFB9-51C3-6041-4F0121A54BBC}"/>
              </a:ext>
            </a:extLst>
          </p:cNvPr>
          <p:cNvSpPr txBox="1"/>
          <p:nvPr/>
        </p:nvSpPr>
        <p:spPr>
          <a:xfrm>
            <a:off x="230685" y="4033182"/>
            <a:ext cx="3273027" cy="523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WHERE</a:t>
            </a:r>
            <a:r>
              <a:rPr lang="de-DE" dirty="0">
                <a:solidFill>
                  <a:schemeClr val="accent2"/>
                </a:solidFill>
              </a:rPr>
              <a:t> kannst du Werte filtern.</a:t>
            </a:r>
          </a:p>
        </p:txBody>
      </p:sp>
    </p:spTree>
    <p:extLst>
      <p:ext uri="{BB962C8B-B14F-4D97-AF65-F5344CB8AC3E}">
        <p14:creationId xmlns:p14="http://schemas.microsoft.com/office/powerpoint/2010/main" val="262208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Abfragen mit </a:t>
            </a:r>
            <a:r>
              <a:rPr lang="de-DE" dirty="0" err="1"/>
              <a:t>Joins</a:t>
            </a:r>
            <a:r>
              <a:rPr lang="de-DE" dirty="0"/>
              <a:t> &amp; Gruppierung - Hilfe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5" name="Rechteck: abgerundete Ecken 4">
            <a:hlinkClick r:id="rId2" action="ppaction://hlinksldjump"/>
            <a:extLst>
              <a:ext uri="{FF2B5EF4-FFF2-40B4-BE49-F238E27FC236}">
                <a16:creationId xmlns:a16="http://schemas.microsoft.com/office/drawing/2014/main" id="{CF5450C0-9ABA-B6EF-3AFE-2B32337987D8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&lt;&lt; Zurück</a:t>
            </a:r>
          </a:p>
        </p:txBody>
      </p:sp>
      <p:grpSp>
        <p:nvGrpSpPr>
          <p:cNvPr id="10" name="Lösungen">
            <a:extLst>
              <a:ext uri="{FF2B5EF4-FFF2-40B4-BE49-F238E27FC236}">
                <a16:creationId xmlns:a16="http://schemas.microsoft.com/office/drawing/2014/main" id="{6E551410-3DBF-D8E4-BC5E-0701582F3D5B}"/>
              </a:ext>
            </a:extLst>
          </p:cNvPr>
          <p:cNvGrpSpPr/>
          <p:nvPr/>
        </p:nvGrpSpPr>
        <p:grpSpPr>
          <a:xfrm>
            <a:off x="5735960" y="810534"/>
            <a:ext cx="2600411" cy="914400"/>
            <a:chOff x="9012083" y="4596008"/>
            <a:chExt cx="2600411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hteck: abgerundete Ecken 10">
              <a:hlinkClick r:id="" action="ppaction://noaction"/>
              <a:extLst>
                <a:ext uri="{FF2B5EF4-FFF2-40B4-BE49-F238E27FC236}">
                  <a16:creationId xmlns:a16="http://schemas.microsoft.com/office/drawing/2014/main" id="{427D8A30-3569-24DD-318A-0E5B9A15AADA}"/>
                </a:ext>
              </a:extLst>
            </p:cNvPr>
            <p:cNvSpPr/>
            <p:nvPr/>
          </p:nvSpPr>
          <p:spPr>
            <a:xfrm>
              <a:off x="9164222" y="4797685"/>
              <a:ext cx="2448272" cy="5024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dirty="0">
                  <a:latin typeface="+mj-lt"/>
                </a:rPr>
                <a:t>Lösungen</a:t>
              </a: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57CCE503-EF29-58B4-4736-47A7578428BA}"/>
                </a:ext>
              </a:extLst>
            </p:cNvPr>
            <p:cNvSpPr/>
            <p:nvPr/>
          </p:nvSpPr>
          <p:spPr>
            <a:xfrm rot="2700000">
              <a:off x="9012083" y="4692615"/>
              <a:ext cx="684000" cy="684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4671DEF-E49E-149C-7C43-8AD2344A136D}"/>
                </a:ext>
              </a:extLst>
            </p:cNvPr>
            <p:cNvSpPr txBox="1"/>
            <p:nvPr/>
          </p:nvSpPr>
          <p:spPr>
            <a:xfrm>
              <a:off x="9164222" y="4596008"/>
              <a:ext cx="379721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DE" sz="5200" i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+mj-lt"/>
                </a:rPr>
                <a:t>?</a:t>
              </a:r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1A9302B2-F066-28FF-3A55-B0D7B978E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7928" y="1760619"/>
            <a:ext cx="4813248" cy="230832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#5.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Jens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Mustermann.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bestellung.bestellnummer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bestellung.bestelldatum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JOIN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bestellung.kundennummer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kunden.kundennummer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kunden.nachname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'Mustermann'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kunden.vorname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'Jens'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#6.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Kunden,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eine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get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ätigt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haben.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Achte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dabei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darauf,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dass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kein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mehrfach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angezeigt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wird.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DISTINCT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kunden.vorname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kunden.nachname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JOIN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kunden.kundennummer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bestellung.kundennummer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endParaRPr kumimoji="0" lang="de-DE" altLang="de-DE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9B7D488-230E-B1A2-3DD1-11C7FC687E5E}"/>
              </a:ext>
            </a:extLst>
          </p:cNvPr>
          <p:cNvSpPr txBox="1"/>
          <p:nvPr/>
        </p:nvSpPr>
        <p:spPr>
          <a:xfrm>
            <a:off x="5447928" y="3948293"/>
            <a:ext cx="4768795" cy="2909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#7.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Zähle,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wie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viele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Bestellungen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jeder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aufgegeben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hat.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SELECT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kunden.vorname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kunden.nachname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COUNT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bestellung.bestellnummer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AS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anzahl_bestellungen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FROM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kunden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JOIN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bestellung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ON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kunden.kundennummer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bestellung.kundennummer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GROUP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BY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kunden.kundennummer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ORDER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BY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anzahl_bestellungen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DESC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#8.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Finde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heraus,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welcher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Artikel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häufigsten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bestellt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wurde.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SELECT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artikel.bezeichnung,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SUM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(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position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.menge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)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AS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gesamt_menge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FROM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position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JOIN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artikel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ON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position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.artikelnummer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=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artikel.artikelnummer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GROUP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BY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artikel.bezeichnung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ORDER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BY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gesamt_menge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DESC</a:t>
            </a:r>
            <a:b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</a:b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33B3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LIMIT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 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1750EB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1</a:t>
            </a:r>
            <a:r>
              <a:rPr kumimoji="0" lang="de-DE" altLang="de-DE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JetBrains Mono"/>
                <a:ea typeface="+mn-ea"/>
                <a:cs typeface="+mn-cs"/>
              </a:rPr>
              <a:t>;</a:t>
            </a:r>
            <a:endParaRPr lang="de-DE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F89F2144-90BD-A648-0FC5-CDFDC70A7DAC}"/>
              </a:ext>
            </a:extLst>
          </p:cNvPr>
          <p:cNvSpPr txBox="1"/>
          <p:nvPr/>
        </p:nvSpPr>
        <p:spPr>
          <a:xfrm>
            <a:off x="448610" y="1104383"/>
            <a:ext cx="4495261" cy="50204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/>
              <a:t>Hinweise pro Aufgabe, falls du noch nicht auf die Lösung schauen willst ;-) </a:t>
            </a:r>
          </a:p>
          <a:p>
            <a:pPr marL="0" indent="0">
              <a:buNone/>
            </a:pPr>
            <a:endParaRPr lang="de-DE" dirty="0"/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Du benötigst einen </a:t>
            </a:r>
            <a:r>
              <a:rPr lang="de-DE" dirty="0" err="1"/>
              <a:t>Join</a:t>
            </a:r>
            <a:r>
              <a:rPr lang="de-DE" dirty="0"/>
              <a:t> und musst zusätzlich nach dem Namen filtern.</a:t>
            </a:r>
          </a:p>
          <a:p>
            <a:pPr marL="342900" indent="-342900">
              <a:buFont typeface="+mj-lt"/>
              <a:buAutoNum type="arabicPeriod" startAt="5"/>
            </a:pPr>
            <a:endParaRPr lang="de-DE" dirty="0"/>
          </a:p>
          <a:p>
            <a:pPr marL="342900" indent="-342900">
              <a:buFont typeface="+mj-lt"/>
              <a:buAutoNum type="arabicPeriod" startAt="5"/>
            </a:pPr>
            <a:r>
              <a:rPr lang="de-DE" dirty="0"/>
              <a:t>Wie kannst du Duplikate vermeiden mit SQL? Google doch mal </a:t>
            </a:r>
            <a:r>
              <a:rPr lang="de-DE" dirty="0"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+mj-lt"/>
              <a:buAutoNum type="arabicPeriod" startAt="5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de-DE" dirty="0">
                <a:sym typeface="Wingdings" panose="05000000000000000000" pitchFamily="2" charset="2"/>
              </a:rPr>
              <a:t>Du musst die Bestellungen pro Kunde zählen. Nach was musst du gruppieren?</a:t>
            </a:r>
          </a:p>
          <a:p>
            <a:pPr marL="342900" indent="-342900">
              <a:buFont typeface="+mj-lt"/>
              <a:buAutoNum type="arabicPeriod" startAt="5"/>
            </a:pPr>
            <a:endParaRPr lang="de-DE" dirty="0">
              <a:sym typeface="Wingdings" panose="05000000000000000000" pitchFamily="2" charset="2"/>
            </a:endParaRPr>
          </a:p>
          <a:p>
            <a:pPr marL="342900" indent="-342900">
              <a:buFont typeface="+mj-lt"/>
              <a:buAutoNum type="arabicPeriod" startAt="5"/>
            </a:pPr>
            <a:r>
              <a:rPr lang="de-DE" dirty="0">
                <a:sym typeface="Wingdings" panose="05000000000000000000" pitchFamily="2" charset="2"/>
              </a:rPr>
              <a:t>Du benötigst die Summe der Bestellmenge pro Artikel – nach was musst du gruppieren, was zählen? </a:t>
            </a:r>
            <a:br>
              <a:rPr lang="de-DE" dirty="0">
                <a:sym typeface="Wingdings" panose="05000000000000000000" pitchFamily="2" charset="2"/>
              </a:rPr>
            </a:br>
            <a:r>
              <a:rPr lang="de-DE" dirty="0">
                <a:sym typeface="Wingdings" panose="05000000000000000000" pitchFamily="2" charset="2"/>
              </a:rPr>
              <a:t>Noch ein Tipp: mit dem Keyword </a:t>
            </a:r>
            <a:r>
              <a:rPr lang="de-DE" b="1" dirty="0">
                <a:sym typeface="Wingdings" panose="05000000000000000000" pitchFamily="2" charset="2"/>
              </a:rPr>
              <a:t>LIMIT &lt;Anzahl&gt; </a:t>
            </a:r>
            <a:r>
              <a:rPr lang="de-DE" dirty="0">
                <a:sym typeface="Wingdings" panose="05000000000000000000" pitchFamily="2" charset="2"/>
              </a:rPr>
              <a:t>grenzt du die Anzahl der angezeigten Datensätze ein.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63235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4" grpId="0" animBg="1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7357DA55-A166-3942-BC18-F1EC6B299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136" y="1777395"/>
            <a:ext cx="6007649" cy="483209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#Erzeuge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einen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neuen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Martin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Mustermann,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München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wohnt.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INSERT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INTO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nachname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vorname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strasse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plz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VALUES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'Mustermann'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'Martin'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'Musterstraße 1'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'80331'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'München'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#Aktualisiere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Maus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29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99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€.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UPDATE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29.99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bezeichnung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'Maus'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#Zähle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zunächst,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wie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viele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13.02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2024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aufgegeben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wurden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lösche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dann.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COUNT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(*)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anzahl_bestellungen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bestelldatum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'2024-02-13'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DELETE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position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bestellnummer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IN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(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bestellnummer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bestelldatum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'2024-02-13'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);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DELETE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bestellung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bestelldatum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'2024-02-13'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endParaRPr kumimoji="0" lang="de-DE" altLang="de-DE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Aufgaben zu Datenmanipulation - Hilfe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5" name="Rechteck: abgerundete Ecken 4">
            <a:hlinkClick r:id="rId2" action="ppaction://hlinksldjump"/>
            <a:extLst>
              <a:ext uri="{FF2B5EF4-FFF2-40B4-BE49-F238E27FC236}">
                <a16:creationId xmlns:a16="http://schemas.microsoft.com/office/drawing/2014/main" id="{CF5450C0-9ABA-B6EF-3AFE-2B32337987D8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&lt;&lt; Zurück</a:t>
            </a:r>
          </a:p>
        </p:txBody>
      </p:sp>
      <p:grpSp>
        <p:nvGrpSpPr>
          <p:cNvPr id="10" name="Lösungen">
            <a:extLst>
              <a:ext uri="{FF2B5EF4-FFF2-40B4-BE49-F238E27FC236}">
                <a16:creationId xmlns:a16="http://schemas.microsoft.com/office/drawing/2014/main" id="{6E551410-3DBF-D8E4-BC5E-0701582F3D5B}"/>
              </a:ext>
            </a:extLst>
          </p:cNvPr>
          <p:cNvGrpSpPr/>
          <p:nvPr/>
        </p:nvGrpSpPr>
        <p:grpSpPr>
          <a:xfrm>
            <a:off x="5519936" y="841924"/>
            <a:ext cx="2600411" cy="914400"/>
            <a:chOff x="9012083" y="4596008"/>
            <a:chExt cx="2600411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hteck: abgerundete Ecken 10">
              <a:hlinkClick r:id="" action="ppaction://noaction"/>
              <a:extLst>
                <a:ext uri="{FF2B5EF4-FFF2-40B4-BE49-F238E27FC236}">
                  <a16:creationId xmlns:a16="http://schemas.microsoft.com/office/drawing/2014/main" id="{427D8A30-3569-24DD-318A-0E5B9A15AADA}"/>
                </a:ext>
              </a:extLst>
            </p:cNvPr>
            <p:cNvSpPr/>
            <p:nvPr/>
          </p:nvSpPr>
          <p:spPr>
            <a:xfrm>
              <a:off x="9164222" y="4797685"/>
              <a:ext cx="2448272" cy="5024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dirty="0">
                  <a:latin typeface="+mj-lt"/>
                </a:rPr>
                <a:t>Lösungen</a:t>
              </a: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57CCE503-EF29-58B4-4736-47A7578428BA}"/>
                </a:ext>
              </a:extLst>
            </p:cNvPr>
            <p:cNvSpPr/>
            <p:nvPr/>
          </p:nvSpPr>
          <p:spPr>
            <a:xfrm rot="2700000">
              <a:off x="9012083" y="4692615"/>
              <a:ext cx="684000" cy="684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4671DEF-E49E-149C-7C43-8AD2344A136D}"/>
                </a:ext>
              </a:extLst>
            </p:cNvPr>
            <p:cNvSpPr txBox="1"/>
            <p:nvPr/>
          </p:nvSpPr>
          <p:spPr>
            <a:xfrm>
              <a:off x="9164222" y="4596008"/>
              <a:ext cx="379721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DE" sz="5200" i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+mj-lt"/>
                </a:rPr>
                <a:t>?</a:t>
              </a:r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57706843-3FFD-371D-1D5E-20D8448DA635}"/>
              </a:ext>
            </a:extLst>
          </p:cNvPr>
          <p:cNvSpPr txBox="1"/>
          <p:nvPr/>
        </p:nvSpPr>
        <p:spPr>
          <a:xfrm>
            <a:off x="448610" y="1104383"/>
            <a:ext cx="4495261" cy="210859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/>
              <a:t>Hinweise</a:t>
            </a:r>
          </a:p>
          <a:p>
            <a:pPr marL="0" indent="0">
              <a:buNone/>
            </a:pPr>
            <a:r>
              <a:rPr lang="de-DE" dirty="0"/>
              <a:t>11. Falls du einen Fehler beim Löschen bekommst: </a:t>
            </a:r>
          </a:p>
          <a:p>
            <a:pPr marL="0" indent="0">
              <a:buNone/>
            </a:pPr>
            <a:r>
              <a:rPr lang="de-DE" dirty="0"/>
              <a:t>mit welcher Tabelle ist Bestellungen verknüpft? </a:t>
            </a:r>
          </a:p>
          <a:p>
            <a:pPr marL="0" indent="0">
              <a:buNone/>
            </a:pPr>
            <a:r>
              <a:rPr lang="de-DE" dirty="0"/>
              <a:t>Gibt es evtl. noch Datensätze, die auf die Bestellung verweisen?</a:t>
            </a:r>
          </a:p>
        </p:txBody>
      </p:sp>
    </p:spTree>
    <p:extLst>
      <p:ext uri="{BB962C8B-B14F-4D97-AF65-F5344CB8AC3E}">
        <p14:creationId xmlns:p14="http://schemas.microsoft.com/office/powerpoint/2010/main" val="39560778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295428"/>
            <a:ext cx="11749200" cy="882000"/>
          </a:xfrm>
        </p:spPr>
        <p:txBody>
          <a:bodyPr/>
          <a:lstStyle/>
          <a:p>
            <a:r>
              <a:rPr lang="de-DE" dirty="0"/>
              <a:t>Einstieg in </a:t>
            </a:r>
            <a:r>
              <a:rPr lang="de-DE" dirty="0" err="1"/>
              <a:t>DBVisualizer</a:t>
            </a:r>
            <a:r>
              <a:rPr lang="de-DE" dirty="0"/>
              <a:t> – Datenbank nutzen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23</a:t>
            </a:fld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0B9F613-1D00-B3DC-27CF-41A196282EBD}"/>
              </a:ext>
            </a:extLst>
          </p:cNvPr>
          <p:cNvSpPr txBox="1"/>
          <p:nvPr/>
        </p:nvSpPr>
        <p:spPr>
          <a:xfrm>
            <a:off x="1192736" y="2145093"/>
            <a:ext cx="3607992" cy="2890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1"/>
                </a:solidFill>
              </a:rPr>
              <a:t>Die Datenbank ist nun angelegt. Mit Klick auf </a:t>
            </a:r>
            <a:r>
              <a:rPr lang="de-DE" b="1" dirty="0" err="1">
                <a:solidFill>
                  <a:schemeClr val="accent1"/>
                </a:solidFill>
              </a:rPr>
              <a:t>Tables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b="1" dirty="0">
                <a:solidFill>
                  <a:schemeClr val="accent1"/>
                </a:solidFill>
              </a:rPr>
              <a:t>References</a:t>
            </a:r>
            <a:r>
              <a:rPr lang="de-DE" dirty="0">
                <a:solidFill>
                  <a:schemeClr val="accent1"/>
                </a:solidFill>
              </a:rPr>
              <a:t> kannst du dir </a:t>
            </a:r>
            <a:r>
              <a:rPr lang="de-DE" dirty="0" err="1">
                <a:solidFill>
                  <a:schemeClr val="accent1"/>
                </a:solidFill>
              </a:rPr>
              <a:t>dir</a:t>
            </a:r>
            <a:r>
              <a:rPr lang="de-DE" dirty="0">
                <a:solidFill>
                  <a:schemeClr val="accent1"/>
                </a:solidFill>
              </a:rPr>
              <a:t> Struktur ansehen (siehe auch nächste Folie).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1"/>
                </a:solidFill>
              </a:rPr>
              <a:t>Mit Klick auf eine </a:t>
            </a:r>
            <a:r>
              <a:rPr lang="de-DE" b="1" dirty="0">
                <a:solidFill>
                  <a:schemeClr val="accent1"/>
                </a:solidFill>
              </a:rPr>
              <a:t>Tabelle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r>
              <a:rPr lang="de-DE" dirty="0">
                <a:solidFill>
                  <a:schemeClr val="accent1"/>
                </a:solidFill>
              </a:rPr>
              <a:t> </a:t>
            </a:r>
            <a:r>
              <a:rPr lang="de-DE" b="1" dirty="0">
                <a:solidFill>
                  <a:schemeClr val="accent1"/>
                </a:solidFill>
              </a:rPr>
              <a:t>Data</a:t>
            </a:r>
            <a:r>
              <a:rPr lang="de-DE" dirty="0">
                <a:solidFill>
                  <a:schemeClr val="accent1"/>
                </a:solidFill>
              </a:rPr>
              <a:t> siehst du die Datensätze der Tabelle.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1"/>
                </a:solidFill>
              </a:rPr>
              <a:t>Um SQL Befehle auszuführen, öffne den SQL Commander und wähle die Connection und die Datenbank </a:t>
            </a:r>
            <a:r>
              <a:rPr lang="de-DE" dirty="0" err="1">
                <a:solidFill>
                  <a:schemeClr val="accent1"/>
                </a:solidFill>
              </a:rPr>
              <a:t>onlineshop</a:t>
            </a:r>
            <a:r>
              <a:rPr lang="de-DE" dirty="0">
                <a:solidFill>
                  <a:schemeClr val="accent1"/>
                </a:solidFill>
              </a:rPr>
              <a:t> aus.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5D3FBB-E68B-6B68-9114-38BDD4996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081" y="1395786"/>
            <a:ext cx="540922" cy="552368"/>
          </a:xfrm>
          <a:prstGeom prst="rect">
            <a:avLst/>
          </a:prstGeom>
        </p:spPr>
      </p:pic>
      <p:sp>
        <p:nvSpPr>
          <p:cNvPr id="7" name="Aufgabe">
            <a:extLst>
              <a:ext uri="{FF2B5EF4-FFF2-40B4-BE49-F238E27FC236}">
                <a16:creationId xmlns:a16="http://schemas.microsoft.com/office/drawing/2014/main" id="{84BB5AE1-A6C4-6931-6F49-833ED5C60D72}"/>
              </a:ext>
            </a:extLst>
          </p:cNvPr>
          <p:cNvSpPr/>
          <p:nvPr/>
        </p:nvSpPr>
        <p:spPr>
          <a:xfrm>
            <a:off x="1370070" y="1507729"/>
            <a:ext cx="2639886" cy="36003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Jetzt bist du dran!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AC60C2E-D385-9DE4-49ED-35976843AE61}"/>
              </a:ext>
            </a:extLst>
          </p:cNvPr>
          <p:cNvSpPr/>
          <p:nvPr/>
        </p:nvSpPr>
        <p:spPr>
          <a:xfrm>
            <a:off x="832696" y="2147375"/>
            <a:ext cx="360040" cy="32226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5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6A0E7E9-B34A-9E3D-46C7-61D8A8225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843" y="754124"/>
            <a:ext cx="6027360" cy="2165279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92CDB15-AE30-8D61-A8D5-0C3D6324B9A6}"/>
              </a:ext>
            </a:extLst>
          </p:cNvPr>
          <p:cNvCxnSpPr>
            <a:cxnSpLocks/>
          </p:cNvCxnSpPr>
          <p:nvPr/>
        </p:nvCxnSpPr>
        <p:spPr>
          <a:xfrm flipV="1">
            <a:off x="4655840" y="1395786"/>
            <a:ext cx="648072" cy="1025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>
            <a:extLst>
              <a:ext uri="{FF2B5EF4-FFF2-40B4-BE49-F238E27FC236}">
                <a16:creationId xmlns:a16="http://schemas.microsoft.com/office/drawing/2014/main" id="{0C5265BC-0F7E-22A3-1204-FAA76E7F9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8443" y="2668284"/>
            <a:ext cx="4531421" cy="1752549"/>
          </a:xfrm>
          <a:prstGeom prst="rect">
            <a:avLst/>
          </a:prstGeom>
        </p:spPr>
      </p:pic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DC5C70C3-A07F-C31E-0C36-9943BD007A36}"/>
              </a:ext>
            </a:extLst>
          </p:cNvPr>
          <p:cNvCxnSpPr>
            <a:cxnSpLocks/>
          </p:cNvCxnSpPr>
          <p:nvPr/>
        </p:nvCxnSpPr>
        <p:spPr>
          <a:xfrm>
            <a:off x="4582914" y="3544558"/>
            <a:ext cx="2161158" cy="45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>
            <a:extLst>
              <a:ext uri="{FF2B5EF4-FFF2-40B4-BE49-F238E27FC236}">
                <a16:creationId xmlns:a16="http://schemas.microsoft.com/office/drawing/2014/main" id="{312EF106-CE42-FAC9-EA64-A95C9365B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8078" y="4806465"/>
            <a:ext cx="5420481" cy="523948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0CE1484-11E2-7B4D-0BD4-6DA4560A10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8873" y="5409754"/>
            <a:ext cx="3149570" cy="1014389"/>
          </a:xfrm>
          <a:prstGeom prst="rect">
            <a:avLst/>
          </a:prstGeom>
        </p:spPr>
      </p:pic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36DA7330-CDCF-5B39-858C-723D8EDEE67A}"/>
              </a:ext>
            </a:extLst>
          </p:cNvPr>
          <p:cNvCxnSpPr>
            <a:cxnSpLocks/>
          </p:cNvCxnSpPr>
          <p:nvPr/>
        </p:nvCxnSpPr>
        <p:spPr>
          <a:xfrm>
            <a:off x="4582914" y="4149080"/>
            <a:ext cx="3349609" cy="103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CCBB6426-64F1-267E-7790-9F649F9EE2C8}"/>
              </a:ext>
            </a:extLst>
          </p:cNvPr>
          <p:cNvCxnSpPr>
            <a:cxnSpLocks/>
          </p:cNvCxnSpPr>
          <p:nvPr/>
        </p:nvCxnSpPr>
        <p:spPr>
          <a:xfrm>
            <a:off x="4151784" y="4674440"/>
            <a:ext cx="1152128" cy="1328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Ellipse 37">
            <a:extLst>
              <a:ext uri="{FF2B5EF4-FFF2-40B4-BE49-F238E27FC236}">
                <a16:creationId xmlns:a16="http://schemas.microsoft.com/office/drawing/2014/main" id="{56F26CC0-2909-64DB-8F7C-DFE34A766B4C}"/>
              </a:ext>
            </a:extLst>
          </p:cNvPr>
          <p:cNvSpPr/>
          <p:nvPr/>
        </p:nvSpPr>
        <p:spPr>
          <a:xfrm>
            <a:off x="5242879" y="1252411"/>
            <a:ext cx="648072" cy="237594"/>
          </a:xfrm>
          <a:prstGeom prst="ellipse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>
            <a:extLst>
              <a:ext uri="{FF2B5EF4-FFF2-40B4-BE49-F238E27FC236}">
                <a16:creationId xmlns:a16="http://schemas.microsoft.com/office/drawing/2014/main" id="{BFAE1D9E-C438-D6BB-8EB9-DB16A3F67142}"/>
              </a:ext>
            </a:extLst>
          </p:cNvPr>
          <p:cNvSpPr/>
          <p:nvPr/>
        </p:nvSpPr>
        <p:spPr>
          <a:xfrm>
            <a:off x="6888088" y="736257"/>
            <a:ext cx="648072" cy="237594"/>
          </a:xfrm>
          <a:prstGeom prst="ellipse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>
            <a:extLst>
              <a:ext uri="{FF2B5EF4-FFF2-40B4-BE49-F238E27FC236}">
                <a16:creationId xmlns:a16="http://schemas.microsoft.com/office/drawing/2014/main" id="{09CE617B-5BC1-1027-8AD3-99AF03E09FF7}"/>
              </a:ext>
            </a:extLst>
          </p:cNvPr>
          <p:cNvSpPr/>
          <p:nvPr/>
        </p:nvSpPr>
        <p:spPr>
          <a:xfrm>
            <a:off x="6744072" y="3449029"/>
            <a:ext cx="648072" cy="237594"/>
          </a:xfrm>
          <a:prstGeom prst="ellipse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>
            <a:extLst>
              <a:ext uri="{FF2B5EF4-FFF2-40B4-BE49-F238E27FC236}">
                <a16:creationId xmlns:a16="http://schemas.microsoft.com/office/drawing/2014/main" id="{B9CDC739-C046-F001-1AF9-C1185E458752}"/>
              </a:ext>
            </a:extLst>
          </p:cNvPr>
          <p:cNvSpPr/>
          <p:nvPr/>
        </p:nvSpPr>
        <p:spPr>
          <a:xfrm>
            <a:off x="8760296" y="2788118"/>
            <a:ext cx="648072" cy="237594"/>
          </a:xfrm>
          <a:prstGeom prst="ellipse">
            <a:avLst/>
          </a:prstGeom>
          <a:solidFill>
            <a:srgbClr val="FFFFFF">
              <a:alpha val="0"/>
            </a:srgbClr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120980"/>
      </p:ext>
    </p:extLst>
  </p:cSld>
  <p:clrMapOvr>
    <a:masterClrMapping/>
  </p:clrMapOvr>
  <p:transition advTm="91164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95A336C-72FF-9DA1-09DD-F39C6E837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811" y="1412776"/>
            <a:ext cx="5472608" cy="352693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295428"/>
            <a:ext cx="11749200" cy="882000"/>
          </a:xfrm>
        </p:spPr>
        <p:txBody>
          <a:bodyPr/>
          <a:lstStyle/>
          <a:p>
            <a:r>
              <a:rPr lang="de-DE" dirty="0"/>
              <a:t>Datenbankschema Onlineshop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23" name="Rechteck: abgerundete Ecken 22">
            <a:hlinkClick r:id="rId4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E11DB3B-EDBC-127A-399A-B5D6CA3780B4}"/>
              </a:ext>
            </a:extLst>
          </p:cNvPr>
          <p:cNvSpPr txBox="1"/>
          <p:nvPr/>
        </p:nvSpPr>
        <p:spPr>
          <a:xfrm>
            <a:off x="381201" y="881661"/>
            <a:ext cx="10911845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600" dirty="0">
                <a:solidFill>
                  <a:schemeClr val="accent2"/>
                </a:solidFill>
              </a:rPr>
              <a:t>Hier siehst du das Datenbankschema der Datenbank Onlineshop. Man spricht hier auch vom relationalen Schema</a:t>
            </a:r>
            <a:r>
              <a:rPr lang="de-DE" dirty="0">
                <a:solidFill>
                  <a:schemeClr val="accent2"/>
                </a:solidFill>
              </a:rPr>
              <a:t>.</a:t>
            </a:r>
            <a:br>
              <a:rPr lang="de-DE" dirty="0">
                <a:solidFill>
                  <a:schemeClr val="accent2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(in </a:t>
            </a:r>
            <a:r>
              <a:rPr lang="de-DE" dirty="0" err="1">
                <a:solidFill>
                  <a:schemeClr val="accent2"/>
                </a:solidFill>
              </a:rPr>
              <a:t>DBVisualizer</a:t>
            </a:r>
            <a:r>
              <a:rPr lang="de-DE" dirty="0">
                <a:solidFill>
                  <a:schemeClr val="accent2"/>
                </a:solidFill>
              </a:rPr>
              <a:t> -&gt; klick auf Tabellen -&gt; References)</a:t>
            </a:r>
            <a:endParaRPr lang="de-DE" sz="1600" dirty="0">
              <a:solidFill>
                <a:schemeClr val="accent2"/>
              </a:solidFill>
            </a:endParaRPr>
          </a:p>
        </p:txBody>
      </p:sp>
      <p:pic>
        <p:nvPicPr>
          <p:cNvPr id="9" name="Entität">
            <a:extLst>
              <a:ext uri="{FF2B5EF4-FFF2-40B4-BE49-F238E27FC236}">
                <a16:creationId xmlns:a16="http://schemas.microsoft.com/office/drawing/2014/main" id="{7DC9E777-12FE-68A0-EA88-12D2268EAE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23284" y="1443264"/>
            <a:ext cx="360000" cy="3600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1F0E9BB8-64D6-71A2-9233-E1BD5A66D715}"/>
              </a:ext>
            </a:extLst>
          </p:cNvPr>
          <p:cNvSpPr txBox="1"/>
          <p:nvPr/>
        </p:nvSpPr>
        <p:spPr>
          <a:xfrm>
            <a:off x="388648" y="1527672"/>
            <a:ext cx="2226439" cy="228157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Die Tabelle Kunden (man nennt das auch Entität) und ihre Spalten </a:t>
            </a:r>
            <a:r>
              <a:rPr lang="de-DE" dirty="0" err="1">
                <a:solidFill>
                  <a:schemeClr val="accent2"/>
                </a:solidFill>
              </a:rPr>
              <a:t>Kundennnr</a:t>
            </a:r>
            <a:r>
              <a:rPr lang="de-DE" dirty="0">
                <a:solidFill>
                  <a:schemeClr val="accent2"/>
                </a:solidFill>
              </a:rPr>
              <a:t>, Nachname etc. (auch Attribute genannt).</a:t>
            </a:r>
            <a:endParaRPr lang="de-DE" b="1" dirty="0">
              <a:solidFill>
                <a:srgbClr val="C90000"/>
              </a:solidFill>
            </a:endParaRPr>
          </a:p>
        </p:txBody>
      </p:sp>
      <p:pic>
        <p:nvPicPr>
          <p:cNvPr id="4" name="Beziehung">
            <a:extLst>
              <a:ext uri="{FF2B5EF4-FFF2-40B4-BE49-F238E27FC236}">
                <a16:creationId xmlns:a16="http://schemas.microsoft.com/office/drawing/2014/main" id="{B1B1C738-5AAC-D814-698E-F70C6592F1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6660" y="4437152"/>
            <a:ext cx="360000" cy="3600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9FABDEF-3B5B-D9E6-71C3-E23C1A0E514F}"/>
              </a:ext>
            </a:extLst>
          </p:cNvPr>
          <p:cNvSpPr txBox="1"/>
          <p:nvPr/>
        </p:nvSpPr>
        <p:spPr>
          <a:xfrm>
            <a:off x="3215680" y="5027530"/>
            <a:ext cx="5760640" cy="163832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Beziehung zwischen Artikelgruppe und Artikel: ein Artikel gehört zu genau 1 Artikelgruppe, ein Artikel kann in beliebig vielen (n) Artikelgruppen enthalten sein.</a:t>
            </a:r>
            <a:br>
              <a:rPr lang="de-DE" b="1" dirty="0">
                <a:solidFill>
                  <a:srgbClr val="C90000"/>
                </a:solidFill>
              </a:rPr>
            </a:br>
            <a:r>
              <a:rPr lang="de-DE" dirty="0">
                <a:solidFill>
                  <a:schemeClr val="accent2"/>
                </a:solidFill>
              </a:rPr>
              <a:t>Dies nennt man eine 1:n-Beziehung.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Außerdem gibt es 1:1- und m:n Beziehungen.</a:t>
            </a:r>
          </a:p>
        </p:txBody>
      </p:sp>
      <p:pic>
        <p:nvPicPr>
          <p:cNvPr id="11" name="Schlüssel">
            <a:extLst>
              <a:ext uri="{FF2B5EF4-FFF2-40B4-BE49-F238E27FC236}">
                <a16:creationId xmlns:a16="http://schemas.microsoft.com/office/drawing/2014/main" id="{B5FACE98-99B5-0E1E-9DA0-EF983B79FC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16606" y="1830470"/>
            <a:ext cx="360000" cy="3600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639BCBC-0E9E-5C40-F080-E6396BDA5A43}"/>
              </a:ext>
            </a:extLst>
          </p:cNvPr>
          <p:cNvSpPr txBox="1"/>
          <p:nvPr/>
        </p:nvSpPr>
        <p:spPr>
          <a:xfrm>
            <a:off x="8854423" y="1700808"/>
            <a:ext cx="3218241" cy="180858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PK = Primary Key, also Primärschlüssel der Tabelle.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FK = </a:t>
            </a:r>
            <a:r>
              <a:rPr lang="de-DE" dirty="0" err="1">
                <a:solidFill>
                  <a:schemeClr val="accent2"/>
                </a:solidFill>
              </a:rPr>
              <a:t>Foreign</a:t>
            </a:r>
            <a:r>
              <a:rPr lang="de-DE" dirty="0">
                <a:solidFill>
                  <a:schemeClr val="accent2"/>
                </a:solidFill>
              </a:rPr>
              <a:t> Key, also Fremdschlüssel der Tabelle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Mehr dazu später.</a:t>
            </a:r>
            <a:endParaRPr lang="de-DE" dirty="0">
              <a:solidFill>
                <a:srgbClr val="C9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940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1F9D6A05-98E6-EB88-B0E3-EAC648D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Methode lässt die Katze tanzen?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C769BB-9E2C-F81F-4EB9-19183BAC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25</a:t>
            </a:fld>
            <a:endParaRPr lang="de-DE" dirty="0"/>
          </a:p>
        </p:txBody>
      </p:sp>
      <p:grpSp>
        <p:nvGrpSpPr>
          <p:cNvPr id="15" name="Anwort A">
            <a:extLst>
              <a:ext uri="{FF2B5EF4-FFF2-40B4-BE49-F238E27FC236}">
                <a16:creationId xmlns:a16="http://schemas.microsoft.com/office/drawing/2014/main" id="{D1D3676E-AAE4-416A-7CA6-A7560377FF66}"/>
              </a:ext>
            </a:extLst>
          </p:cNvPr>
          <p:cNvGrpSpPr/>
          <p:nvPr/>
        </p:nvGrpSpPr>
        <p:grpSpPr>
          <a:xfrm>
            <a:off x="6559573" y="866847"/>
            <a:ext cx="4392488" cy="502456"/>
            <a:chOff x="6456040" y="1052736"/>
            <a:chExt cx="4392488" cy="502456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222FA1B1-A326-9910-1647-42A650319136}"/>
                </a:ext>
              </a:extLst>
            </p:cNvPr>
            <p:cNvSpPr/>
            <p:nvPr/>
          </p:nvSpPr>
          <p:spPr>
            <a:xfrm>
              <a:off x="6456040" y="1052736"/>
              <a:ext cx="4392488" cy="50245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dirty="0" err="1"/>
                <a:t>dance</a:t>
              </a:r>
              <a:r>
                <a:rPr lang="de-DE" dirty="0"/>
                <a:t>()</a:t>
              </a:r>
            </a:p>
          </p:txBody>
        </p:sp>
        <p:sp>
          <p:nvSpPr>
            <p:cNvPr id="14" name="Freihandform: Form 13">
              <a:extLst>
                <a:ext uri="{FF2B5EF4-FFF2-40B4-BE49-F238E27FC236}">
                  <a16:creationId xmlns:a16="http://schemas.microsoft.com/office/drawing/2014/main" id="{84F0825D-66CA-2851-5C73-5740EBB46D82}"/>
                </a:ext>
              </a:extLst>
            </p:cNvPr>
            <p:cNvSpPr/>
            <p:nvPr/>
          </p:nvSpPr>
          <p:spPr>
            <a:xfrm>
              <a:off x="6456040" y="1052736"/>
              <a:ext cx="504056" cy="502456"/>
            </a:xfrm>
            <a:custGeom>
              <a:avLst/>
              <a:gdLst>
                <a:gd name="connsiteX0" fmla="*/ 83744 w 504056"/>
                <a:gd name="connsiteY0" fmla="*/ 0 h 502456"/>
                <a:gd name="connsiteX1" fmla="*/ 504056 w 504056"/>
                <a:gd name="connsiteY1" fmla="*/ 0 h 502456"/>
                <a:gd name="connsiteX2" fmla="*/ 504056 w 504056"/>
                <a:gd name="connsiteY2" fmla="*/ 502456 h 502456"/>
                <a:gd name="connsiteX3" fmla="*/ 83744 w 504056"/>
                <a:gd name="connsiteY3" fmla="*/ 502456 h 502456"/>
                <a:gd name="connsiteX4" fmla="*/ 0 w 504056"/>
                <a:gd name="connsiteY4" fmla="*/ 418712 h 502456"/>
                <a:gd name="connsiteX5" fmla="*/ 0 w 504056"/>
                <a:gd name="connsiteY5" fmla="*/ 83744 h 502456"/>
                <a:gd name="connsiteX6" fmla="*/ 83744 w 504056"/>
                <a:gd name="connsiteY6" fmla="*/ 0 h 50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56" h="502456">
                  <a:moveTo>
                    <a:pt x="83744" y="0"/>
                  </a:moveTo>
                  <a:lnTo>
                    <a:pt x="504056" y="0"/>
                  </a:lnTo>
                  <a:lnTo>
                    <a:pt x="504056" y="502456"/>
                  </a:lnTo>
                  <a:lnTo>
                    <a:pt x="83744" y="502456"/>
                  </a:lnTo>
                  <a:cubicBezTo>
                    <a:pt x="37493" y="502456"/>
                    <a:pt x="0" y="464963"/>
                    <a:pt x="0" y="418712"/>
                  </a:cubicBezTo>
                  <a:lnTo>
                    <a:pt x="0" y="83744"/>
                  </a:lnTo>
                  <a:cubicBezTo>
                    <a:pt x="0" y="37493"/>
                    <a:pt x="37493" y="0"/>
                    <a:pt x="83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indent="0" algn="ctr">
                <a:buNone/>
              </a:pPr>
              <a:r>
                <a:rPr lang="de-DE" sz="2800" dirty="0">
                  <a:solidFill>
                    <a:schemeClr val="accent1"/>
                  </a:solidFill>
                  <a:latin typeface="+mj-lt"/>
                </a:rPr>
                <a:t>A</a:t>
              </a:r>
            </a:p>
          </p:txBody>
        </p:sp>
      </p:grpSp>
      <p:grpSp>
        <p:nvGrpSpPr>
          <p:cNvPr id="16" name="Antwort C">
            <a:extLst>
              <a:ext uri="{FF2B5EF4-FFF2-40B4-BE49-F238E27FC236}">
                <a16:creationId xmlns:a16="http://schemas.microsoft.com/office/drawing/2014/main" id="{AF994C0F-CA33-AE90-6DE3-1DD44E01E1EB}"/>
              </a:ext>
            </a:extLst>
          </p:cNvPr>
          <p:cNvGrpSpPr/>
          <p:nvPr/>
        </p:nvGrpSpPr>
        <p:grpSpPr>
          <a:xfrm>
            <a:off x="6559573" y="2227583"/>
            <a:ext cx="4392488" cy="502456"/>
            <a:chOff x="6456040" y="1052736"/>
            <a:chExt cx="4392488" cy="502456"/>
          </a:xfrm>
        </p:grpSpPr>
        <p:sp>
          <p:nvSpPr>
            <p:cNvPr id="17" name="Rechteck: abgerundete Ecken 16">
              <a:extLst>
                <a:ext uri="{FF2B5EF4-FFF2-40B4-BE49-F238E27FC236}">
                  <a16:creationId xmlns:a16="http://schemas.microsoft.com/office/drawing/2014/main" id="{211CF9E0-3216-14B5-A029-73F9173A26F5}"/>
                </a:ext>
              </a:extLst>
            </p:cNvPr>
            <p:cNvSpPr/>
            <p:nvPr/>
          </p:nvSpPr>
          <p:spPr>
            <a:xfrm>
              <a:off x="6456040" y="1052736"/>
              <a:ext cx="4392488" cy="502456"/>
            </a:xfrm>
            <a:prstGeom prst="roundRect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dirty="0"/>
                <a:t>tanzen()</a:t>
              </a:r>
            </a:p>
          </p:txBody>
        </p:sp>
        <p:sp>
          <p:nvSpPr>
            <p:cNvPr id="18" name="Freihandform: Form 17">
              <a:extLst>
                <a:ext uri="{FF2B5EF4-FFF2-40B4-BE49-F238E27FC236}">
                  <a16:creationId xmlns:a16="http://schemas.microsoft.com/office/drawing/2014/main" id="{C831F414-A575-4712-3EA1-B563B2A2A389}"/>
                </a:ext>
              </a:extLst>
            </p:cNvPr>
            <p:cNvSpPr/>
            <p:nvPr/>
          </p:nvSpPr>
          <p:spPr>
            <a:xfrm>
              <a:off x="6456040" y="1052736"/>
              <a:ext cx="504056" cy="502456"/>
            </a:xfrm>
            <a:custGeom>
              <a:avLst/>
              <a:gdLst>
                <a:gd name="connsiteX0" fmla="*/ 83744 w 504056"/>
                <a:gd name="connsiteY0" fmla="*/ 0 h 502456"/>
                <a:gd name="connsiteX1" fmla="*/ 504056 w 504056"/>
                <a:gd name="connsiteY1" fmla="*/ 0 h 502456"/>
                <a:gd name="connsiteX2" fmla="*/ 504056 w 504056"/>
                <a:gd name="connsiteY2" fmla="*/ 502456 h 502456"/>
                <a:gd name="connsiteX3" fmla="*/ 83744 w 504056"/>
                <a:gd name="connsiteY3" fmla="*/ 502456 h 502456"/>
                <a:gd name="connsiteX4" fmla="*/ 0 w 504056"/>
                <a:gd name="connsiteY4" fmla="*/ 418712 h 502456"/>
                <a:gd name="connsiteX5" fmla="*/ 0 w 504056"/>
                <a:gd name="connsiteY5" fmla="*/ 83744 h 502456"/>
                <a:gd name="connsiteX6" fmla="*/ 83744 w 504056"/>
                <a:gd name="connsiteY6" fmla="*/ 0 h 50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56" h="502456">
                  <a:moveTo>
                    <a:pt x="83744" y="0"/>
                  </a:moveTo>
                  <a:lnTo>
                    <a:pt x="504056" y="0"/>
                  </a:lnTo>
                  <a:lnTo>
                    <a:pt x="504056" y="502456"/>
                  </a:lnTo>
                  <a:lnTo>
                    <a:pt x="83744" y="502456"/>
                  </a:lnTo>
                  <a:cubicBezTo>
                    <a:pt x="37493" y="502456"/>
                    <a:pt x="0" y="464963"/>
                    <a:pt x="0" y="418712"/>
                  </a:cubicBezTo>
                  <a:lnTo>
                    <a:pt x="0" y="83744"/>
                  </a:lnTo>
                  <a:cubicBezTo>
                    <a:pt x="0" y="37493"/>
                    <a:pt x="37493" y="0"/>
                    <a:pt x="83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indent="0" algn="ctr">
                <a:buNone/>
              </a:pPr>
              <a:r>
                <a:rPr lang="de-DE" sz="2800" dirty="0">
                  <a:solidFill>
                    <a:schemeClr val="accent1"/>
                  </a:solidFill>
                  <a:latin typeface="+mj-lt"/>
                </a:rPr>
                <a:t>C</a:t>
              </a:r>
            </a:p>
          </p:txBody>
        </p:sp>
      </p:grpSp>
      <p:grpSp>
        <p:nvGrpSpPr>
          <p:cNvPr id="19" name="Antwort B">
            <a:extLst>
              <a:ext uri="{FF2B5EF4-FFF2-40B4-BE49-F238E27FC236}">
                <a16:creationId xmlns:a16="http://schemas.microsoft.com/office/drawing/2014/main" id="{7061D49C-17EC-97A5-EADD-E718AFFF3C9A}"/>
              </a:ext>
            </a:extLst>
          </p:cNvPr>
          <p:cNvGrpSpPr/>
          <p:nvPr/>
        </p:nvGrpSpPr>
        <p:grpSpPr>
          <a:xfrm>
            <a:off x="6575238" y="1547215"/>
            <a:ext cx="4392488" cy="502456"/>
            <a:chOff x="6456040" y="1052736"/>
            <a:chExt cx="4392488" cy="502456"/>
          </a:xfrm>
        </p:grpSpPr>
        <p:sp>
          <p:nvSpPr>
            <p:cNvPr id="20" name="Rechteck: abgerundete Ecken 19">
              <a:extLst>
                <a:ext uri="{FF2B5EF4-FFF2-40B4-BE49-F238E27FC236}">
                  <a16:creationId xmlns:a16="http://schemas.microsoft.com/office/drawing/2014/main" id="{77EB9C16-F9D2-B970-2B21-F7628AE6A4C1}"/>
                </a:ext>
              </a:extLst>
            </p:cNvPr>
            <p:cNvSpPr/>
            <p:nvPr/>
          </p:nvSpPr>
          <p:spPr>
            <a:xfrm>
              <a:off x="6456040" y="1052736"/>
              <a:ext cx="4392488" cy="502456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dirty="0"/>
                <a:t>Dance()</a:t>
              </a:r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2311724C-FA3A-003B-1899-B527B627AEC9}"/>
                </a:ext>
              </a:extLst>
            </p:cNvPr>
            <p:cNvSpPr/>
            <p:nvPr/>
          </p:nvSpPr>
          <p:spPr>
            <a:xfrm>
              <a:off x="6456040" y="1052736"/>
              <a:ext cx="504056" cy="502456"/>
            </a:xfrm>
            <a:custGeom>
              <a:avLst/>
              <a:gdLst>
                <a:gd name="connsiteX0" fmla="*/ 83744 w 504056"/>
                <a:gd name="connsiteY0" fmla="*/ 0 h 502456"/>
                <a:gd name="connsiteX1" fmla="*/ 504056 w 504056"/>
                <a:gd name="connsiteY1" fmla="*/ 0 h 502456"/>
                <a:gd name="connsiteX2" fmla="*/ 504056 w 504056"/>
                <a:gd name="connsiteY2" fmla="*/ 502456 h 502456"/>
                <a:gd name="connsiteX3" fmla="*/ 83744 w 504056"/>
                <a:gd name="connsiteY3" fmla="*/ 502456 h 502456"/>
                <a:gd name="connsiteX4" fmla="*/ 0 w 504056"/>
                <a:gd name="connsiteY4" fmla="*/ 418712 h 502456"/>
                <a:gd name="connsiteX5" fmla="*/ 0 w 504056"/>
                <a:gd name="connsiteY5" fmla="*/ 83744 h 502456"/>
                <a:gd name="connsiteX6" fmla="*/ 83744 w 504056"/>
                <a:gd name="connsiteY6" fmla="*/ 0 h 50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56" h="502456">
                  <a:moveTo>
                    <a:pt x="83744" y="0"/>
                  </a:moveTo>
                  <a:lnTo>
                    <a:pt x="504056" y="0"/>
                  </a:lnTo>
                  <a:lnTo>
                    <a:pt x="504056" y="502456"/>
                  </a:lnTo>
                  <a:lnTo>
                    <a:pt x="83744" y="502456"/>
                  </a:lnTo>
                  <a:cubicBezTo>
                    <a:pt x="37493" y="502456"/>
                    <a:pt x="0" y="464963"/>
                    <a:pt x="0" y="418712"/>
                  </a:cubicBezTo>
                  <a:lnTo>
                    <a:pt x="0" y="83744"/>
                  </a:lnTo>
                  <a:cubicBezTo>
                    <a:pt x="0" y="37493"/>
                    <a:pt x="37493" y="0"/>
                    <a:pt x="83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indent="0" algn="ctr">
                <a:buNone/>
              </a:pPr>
              <a:r>
                <a:rPr lang="de-DE" sz="2800" dirty="0">
                  <a:solidFill>
                    <a:schemeClr val="accent1"/>
                  </a:solidFill>
                  <a:latin typeface="+mj-lt"/>
                </a:rPr>
                <a:t>B</a:t>
              </a:r>
            </a:p>
          </p:txBody>
        </p:sp>
      </p:grpSp>
      <p:grpSp>
        <p:nvGrpSpPr>
          <p:cNvPr id="22" name="Anwort D">
            <a:extLst>
              <a:ext uri="{FF2B5EF4-FFF2-40B4-BE49-F238E27FC236}">
                <a16:creationId xmlns:a16="http://schemas.microsoft.com/office/drawing/2014/main" id="{7E1E51FB-0236-4518-36E0-6E843CACB86B}"/>
              </a:ext>
            </a:extLst>
          </p:cNvPr>
          <p:cNvGrpSpPr/>
          <p:nvPr/>
        </p:nvGrpSpPr>
        <p:grpSpPr>
          <a:xfrm>
            <a:off x="6575238" y="2907951"/>
            <a:ext cx="4392488" cy="502456"/>
            <a:chOff x="6456040" y="1052736"/>
            <a:chExt cx="4392488" cy="502456"/>
          </a:xfrm>
        </p:grpSpPr>
        <p:sp>
          <p:nvSpPr>
            <p:cNvPr id="23" name="Rechteck: abgerundete Ecken 22">
              <a:extLst>
                <a:ext uri="{FF2B5EF4-FFF2-40B4-BE49-F238E27FC236}">
                  <a16:creationId xmlns:a16="http://schemas.microsoft.com/office/drawing/2014/main" id="{9582804D-10D0-71B5-E851-CEDAE7FE279E}"/>
                </a:ext>
              </a:extLst>
            </p:cNvPr>
            <p:cNvSpPr/>
            <p:nvPr/>
          </p:nvSpPr>
          <p:spPr>
            <a:xfrm>
              <a:off x="6456040" y="1052736"/>
              <a:ext cx="4392488" cy="502456"/>
            </a:xfrm>
            <a:prstGeom prst="roundRect">
              <a:avLst/>
            </a:prstGeom>
            <a:solidFill>
              <a:schemeClr val="accent1">
                <a:alpha val="59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dirty="0" err="1"/>
                <a:t>move</a:t>
              </a:r>
              <a:r>
                <a:rPr lang="de-DE" dirty="0"/>
                <a:t>(2)</a:t>
              </a:r>
            </a:p>
          </p:txBody>
        </p:sp>
        <p:sp>
          <p:nvSpPr>
            <p:cNvPr id="24" name="Freihandform: Form 23">
              <a:extLst>
                <a:ext uri="{FF2B5EF4-FFF2-40B4-BE49-F238E27FC236}">
                  <a16:creationId xmlns:a16="http://schemas.microsoft.com/office/drawing/2014/main" id="{08C10FA5-987E-DBB6-7CF0-F793EC6CD2DA}"/>
                </a:ext>
              </a:extLst>
            </p:cNvPr>
            <p:cNvSpPr/>
            <p:nvPr/>
          </p:nvSpPr>
          <p:spPr>
            <a:xfrm>
              <a:off x="6456040" y="1052736"/>
              <a:ext cx="504056" cy="502456"/>
            </a:xfrm>
            <a:custGeom>
              <a:avLst/>
              <a:gdLst>
                <a:gd name="connsiteX0" fmla="*/ 83744 w 504056"/>
                <a:gd name="connsiteY0" fmla="*/ 0 h 502456"/>
                <a:gd name="connsiteX1" fmla="*/ 504056 w 504056"/>
                <a:gd name="connsiteY1" fmla="*/ 0 h 502456"/>
                <a:gd name="connsiteX2" fmla="*/ 504056 w 504056"/>
                <a:gd name="connsiteY2" fmla="*/ 502456 h 502456"/>
                <a:gd name="connsiteX3" fmla="*/ 83744 w 504056"/>
                <a:gd name="connsiteY3" fmla="*/ 502456 h 502456"/>
                <a:gd name="connsiteX4" fmla="*/ 0 w 504056"/>
                <a:gd name="connsiteY4" fmla="*/ 418712 h 502456"/>
                <a:gd name="connsiteX5" fmla="*/ 0 w 504056"/>
                <a:gd name="connsiteY5" fmla="*/ 83744 h 502456"/>
                <a:gd name="connsiteX6" fmla="*/ 83744 w 504056"/>
                <a:gd name="connsiteY6" fmla="*/ 0 h 50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4056" h="502456">
                  <a:moveTo>
                    <a:pt x="83744" y="0"/>
                  </a:moveTo>
                  <a:lnTo>
                    <a:pt x="504056" y="0"/>
                  </a:lnTo>
                  <a:lnTo>
                    <a:pt x="504056" y="502456"/>
                  </a:lnTo>
                  <a:lnTo>
                    <a:pt x="83744" y="502456"/>
                  </a:lnTo>
                  <a:cubicBezTo>
                    <a:pt x="37493" y="502456"/>
                    <a:pt x="0" y="464963"/>
                    <a:pt x="0" y="418712"/>
                  </a:cubicBezTo>
                  <a:lnTo>
                    <a:pt x="0" y="83744"/>
                  </a:lnTo>
                  <a:cubicBezTo>
                    <a:pt x="0" y="37493"/>
                    <a:pt x="37493" y="0"/>
                    <a:pt x="8374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indent="0" algn="ctr">
                <a:buNone/>
              </a:pPr>
              <a:r>
                <a:rPr lang="de-DE" sz="2800" dirty="0">
                  <a:solidFill>
                    <a:schemeClr val="accent1"/>
                  </a:solidFill>
                  <a:latin typeface="+mj-lt"/>
                </a:rPr>
                <a:t>D</a:t>
              </a:r>
            </a:p>
          </p:txBody>
        </p:sp>
      </p:grp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AE7C5D46-B86D-086B-C9DD-3C3F375371E6}"/>
              </a:ext>
            </a:extLst>
          </p:cNvPr>
          <p:cNvSpPr/>
          <p:nvPr/>
        </p:nvSpPr>
        <p:spPr>
          <a:xfrm>
            <a:off x="11279545" y="889667"/>
            <a:ext cx="468623" cy="45681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2800" b="1" dirty="0">
                <a:latin typeface="+mj-lt"/>
              </a:rPr>
              <a:t>✓</a:t>
            </a:r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47B67572-D08A-7A30-70F9-C16DF20B78FD}"/>
              </a:ext>
            </a:extLst>
          </p:cNvPr>
          <p:cNvSpPr/>
          <p:nvPr/>
        </p:nvSpPr>
        <p:spPr>
          <a:xfrm>
            <a:off x="11279545" y="1595380"/>
            <a:ext cx="468623" cy="4572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4000" dirty="0">
                <a:latin typeface="+mj-lt"/>
                <a:sym typeface="Wingdings 2" panose="05020102010507070707" pitchFamily="18" charset="2"/>
              </a:rPr>
              <a:t></a:t>
            </a:r>
            <a:endParaRPr lang="de-DE" sz="4000" dirty="0">
              <a:latin typeface="+mj-lt"/>
            </a:endParaRP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C98F53F-9A3B-B865-A0FA-B7A668E94E53}"/>
              </a:ext>
            </a:extLst>
          </p:cNvPr>
          <p:cNvSpPr/>
          <p:nvPr/>
        </p:nvSpPr>
        <p:spPr>
          <a:xfrm>
            <a:off x="11279546" y="2272246"/>
            <a:ext cx="468623" cy="4572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4000" dirty="0">
                <a:latin typeface="+mj-lt"/>
                <a:sym typeface="Wingdings 2" panose="05020102010507070707" pitchFamily="18" charset="2"/>
              </a:rPr>
              <a:t></a:t>
            </a:r>
            <a:endParaRPr lang="de-DE" sz="4000" dirty="0">
              <a:latin typeface="+mj-lt"/>
            </a:endParaRP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AE9673A6-DD7C-705A-BAB0-A45D769665D0}"/>
              </a:ext>
            </a:extLst>
          </p:cNvPr>
          <p:cNvSpPr/>
          <p:nvPr/>
        </p:nvSpPr>
        <p:spPr>
          <a:xfrm>
            <a:off x="11279545" y="2928147"/>
            <a:ext cx="468623" cy="45720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4000" dirty="0">
                <a:latin typeface="+mj-lt"/>
                <a:sym typeface="Wingdings 2" panose="05020102010507070707" pitchFamily="18" charset="2"/>
              </a:rPr>
              <a:t></a:t>
            </a:r>
            <a:endParaRPr lang="de-DE" sz="4000" dirty="0">
              <a:latin typeface="+mj-lt"/>
            </a:endParaRPr>
          </a:p>
        </p:txBody>
      </p:sp>
      <p:sp>
        <p:nvSpPr>
          <p:cNvPr id="43" name="Rechteck: abgerundete Ecken 42">
            <a:hlinkClick r:id="rId2" action="ppaction://hlinksldjump"/>
            <a:extLst>
              <a:ext uri="{FF2B5EF4-FFF2-40B4-BE49-F238E27FC236}">
                <a16:creationId xmlns:a16="http://schemas.microsoft.com/office/drawing/2014/main" id="{42DB1609-EA36-EF76-39D3-6A6DE05780B5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CA866515-8AAC-E353-F1E5-A5C54207B7C3}"/>
              </a:ext>
            </a:extLst>
          </p:cNvPr>
          <p:cNvGrpSpPr/>
          <p:nvPr/>
        </p:nvGrpSpPr>
        <p:grpSpPr>
          <a:xfrm>
            <a:off x="6744072" y="4149080"/>
            <a:ext cx="2600411" cy="914400"/>
            <a:chOff x="9012083" y="4596008"/>
            <a:chExt cx="2600411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5" name="Rechteck: abgerundete Ecken 44">
              <a:hlinkClick r:id="" action="ppaction://noaction"/>
              <a:extLst>
                <a:ext uri="{FF2B5EF4-FFF2-40B4-BE49-F238E27FC236}">
                  <a16:creationId xmlns:a16="http://schemas.microsoft.com/office/drawing/2014/main" id="{76BEEF9A-279F-B67E-3726-64343597B1AC}"/>
                </a:ext>
              </a:extLst>
            </p:cNvPr>
            <p:cNvSpPr/>
            <p:nvPr/>
          </p:nvSpPr>
          <p:spPr>
            <a:xfrm>
              <a:off x="9164222" y="4797685"/>
              <a:ext cx="2448272" cy="5024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dirty="0">
                  <a:latin typeface="+mj-lt"/>
                </a:rPr>
                <a:t>Hilfe</a:t>
              </a:r>
            </a:p>
          </p:txBody>
        </p:sp>
        <p:sp>
          <p:nvSpPr>
            <p:cNvPr id="46" name="Rechteck: abgerundete Ecken 45">
              <a:extLst>
                <a:ext uri="{FF2B5EF4-FFF2-40B4-BE49-F238E27FC236}">
                  <a16:creationId xmlns:a16="http://schemas.microsoft.com/office/drawing/2014/main" id="{E13277EA-D55D-0620-EC4F-79F48871F8F5}"/>
                </a:ext>
              </a:extLst>
            </p:cNvPr>
            <p:cNvSpPr/>
            <p:nvPr/>
          </p:nvSpPr>
          <p:spPr>
            <a:xfrm rot="2700000">
              <a:off x="9012083" y="4692615"/>
              <a:ext cx="684000" cy="684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29B416EB-7CD3-9470-955B-B06D90A99B7D}"/>
                </a:ext>
              </a:extLst>
            </p:cNvPr>
            <p:cNvSpPr txBox="1"/>
            <p:nvPr/>
          </p:nvSpPr>
          <p:spPr>
            <a:xfrm>
              <a:off x="9164222" y="4596008"/>
              <a:ext cx="379721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DE" sz="5200" i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+mj-lt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67529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fik 45">
            <a:extLst>
              <a:ext uri="{FF2B5EF4-FFF2-40B4-BE49-F238E27FC236}">
                <a16:creationId xmlns:a16="http://schemas.microsoft.com/office/drawing/2014/main" id="{6CA134D9-7C2B-7525-E280-96D3C6958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638" y="1264225"/>
            <a:ext cx="6950407" cy="49683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Syntax einer Klasse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12" name="Rechteck: abgerundete Ecken 11">
            <a:hlinkClick r:id="rId4" action="ppaction://hlinksldjump"/>
            <a:extLst>
              <a:ext uri="{FF2B5EF4-FFF2-40B4-BE49-F238E27FC236}">
                <a16:creationId xmlns:a16="http://schemas.microsoft.com/office/drawing/2014/main" id="{4B2D04EE-E6F8-8E05-10DC-F2CFD533BEA4}"/>
              </a:ext>
            </a:extLst>
          </p:cNvPr>
          <p:cNvSpPr/>
          <p:nvPr/>
        </p:nvSpPr>
        <p:spPr>
          <a:xfrm>
            <a:off x="6098132" y="6181972"/>
            <a:ext cx="597666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2000" dirty="0">
                <a:latin typeface="+mj-lt"/>
              </a:rPr>
              <a:t>Wie ist eine Methode aufgebaut? | </a:t>
            </a: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386C0DC4-E657-4F23-F1BF-F3B23B1696AB}"/>
              </a:ext>
            </a:extLst>
          </p:cNvPr>
          <p:cNvSpPr/>
          <p:nvPr/>
        </p:nvSpPr>
        <p:spPr>
          <a:xfrm>
            <a:off x="4172399" y="5026341"/>
            <a:ext cx="6876645" cy="88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5400" dirty="0">
                <a:solidFill>
                  <a:schemeClr val="accent1"/>
                </a:solidFill>
              </a:rPr>
              <a:t>…</a:t>
            </a:r>
          </a:p>
        </p:txBody>
      </p:sp>
      <p:pic>
        <p:nvPicPr>
          <p:cNvPr id="6" name="public">
            <a:extLst>
              <a:ext uri="{FF2B5EF4-FFF2-40B4-BE49-F238E27FC236}">
                <a16:creationId xmlns:a16="http://schemas.microsoft.com/office/drawing/2014/main" id="{B1425B9B-2D61-E99E-1BD1-A311F9C8CF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2967" y="856896"/>
            <a:ext cx="360000" cy="360000"/>
          </a:xfrm>
          <a:prstGeom prst="rect">
            <a:avLst/>
          </a:prstGeom>
        </p:spPr>
      </p:pic>
      <p:pic>
        <p:nvPicPr>
          <p:cNvPr id="7" name="Klassenname">
            <a:extLst>
              <a:ext uri="{FF2B5EF4-FFF2-40B4-BE49-F238E27FC236}">
                <a16:creationId xmlns:a16="http://schemas.microsoft.com/office/drawing/2014/main" id="{6D37EC25-04E7-2D6B-2089-8D6BD9149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21635" y="882710"/>
            <a:ext cx="360000" cy="360000"/>
          </a:xfrm>
          <a:prstGeom prst="rect">
            <a:avLst/>
          </a:prstGeom>
        </p:spPr>
      </p:pic>
      <p:pic>
        <p:nvPicPr>
          <p:cNvPr id="9" name="Vererbung">
            <a:extLst>
              <a:ext uri="{FF2B5EF4-FFF2-40B4-BE49-F238E27FC236}">
                <a16:creationId xmlns:a16="http://schemas.microsoft.com/office/drawing/2014/main" id="{7D326E92-5244-95A5-9FCD-D79478E7F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45984" y="870397"/>
            <a:ext cx="360000" cy="360000"/>
          </a:xfrm>
          <a:prstGeom prst="rect">
            <a:avLst/>
          </a:prstGeom>
        </p:spPr>
      </p:pic>
      <p:pic>
        <p:nvPicPr>
          <p:cNvPr id="11" name="Klammern">
            <a:extLst>
              <a:ext uri="{FF2B5EF4-FFF2-40B4-BE49-F238E27FC236}">
                <a16:creationId xmlns:a16="http://schemas.microsoft.com/office/drawing/2014/main" id="{3BFE9EFA-303D-63FE-7714-AA618A6E25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9151" y="1445107"/>
            <a:ext cx="360000" cy="360000"/>
          </a:xfrm>
          <a:prstGeom prst="rect">
            <a:avLst/>
          </a:prstGeom>
        </p:spPr>
      </p:pic>
      <p:pic>
        <p:nvPicPr>
          <p:cNvPr id="14" name="Attribute">
            <a:extLst>
              <a:ext uri="{FF2B5EF4-FFF2-40B4-BE49-F238E27FC236}">
                <a16:creationId xmlns:a16="http://schemas.microsoft.com/office/drawing/2014/main" id="{2FBD9485-01AF-B110-EE73-F030ADE43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0734" y="2373030"/>
            <a:ext cx="360000" cy="360000"/>
          </a:xfrm>
          <a:prstGeom prst="rect">
            <a:avLst/>
          </a:prstGeom>
        </p:spPr>
      </p:pic>
      <p:pic>
        <p:nvPicPr>
          <p:cNvPr id="15" name="Methoden">
            <a:extLst>
              <a:ext uri="{FF2B5EF4-FFF2-40B4-BE49-F238E27FC236}">
                <a16:creationId xmlns:a16="http://schemas.microsoft.com/office/drawing/2014/main" id="{D1EDEE8D-6EA3-D3C7-0C9F-129218AA3A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71022" y="3005948"/>
            <a:ext cx="360000" cy="360000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6ED7F8D-96A1-3C49-2718-7E5455F5891B}"/>
              </a:ext>
            </a:extLst>
          </p:cNvPr>
          <p:cNvSpPr txBox="1"/>
          <p:nvPr/>
        </p:nvSpPr>
        <p:spPr>
          <a:xfrm>
            <a:off x="1004605" y="898088"/>
            <a:ext cx="3378219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Eine Klasse beginnt immer mit den Schlüsselwörtern </a:t>
            </a:r>
            <a:r>
              <a:rPr lang="de-DE" b="1" dirty="0" err="1">
                <a:solidFill>
                  <a:srgbClr val="83395B"/>
                </a:solidFill>
              </a:rPr>
              <a:t>public</a:t>
            </a:r>
            <a:r>
              <a:rPr lang="de-DE" i="1" dirty="0">
                <a:solidFill>
                  <a:schemeClr val="accent2"/>
                </a:solidFill>
              </a:rPr>
              <a:t> </a:t>
            </a:r>
            <a:r>
              <a:rPr lang="de-DE" b="1" dirty="0" err="1">
                <a:solidFill>
                  <a:srgbClr val="C90000"/>
                </a:solidFill>
              </a:rPr>
              <a:t>class</a:t>
            </a:r>
            <a:endParaRPr lang="de-DE" b="1" dirty="0">
              <a:solidFill>
                <a:srgbClr val="C90000"/>
              </a:solidFill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2049B1B-4C20-7258-88EC-7F75E8947D5A}"/>
              </a:ext>
            </a:extLst>
          </p:cNvPr>
          <p:cNvSpPr txBox="1"/>
          <p:nvPr/>
        </p:nvSpPr>
        <p:spPr>
          <a:xfrm>
            <a:off x="5378334" y="259590"/>
            <a:ext cx="1824839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Turtle ist der Name der Klasse</a:t>
            </a:r>
          </a:p>
        </p:txBody>
      </p: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F845E7B4-519D-6C10-685C-224B08941A29}"/>
              </a:ext>
            </a:extLst>
          </p:cNvPr>
          <p:cNvGrpSpPr/>
          <p:nvPr/>
        </p:nvGrpSpPr>
        <p:grpSpPr>
          <a:xfrm>
            <a:off x="7698334" y="141152"/>
            <a:ext cx="3810195" cy="1075744"/>
            <a:chOff x="7182349" y="138788"/>
            <a:chExt cx="3810195" cy="1075744"/>
          </a:xfrm>
        </p:grpSpPr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6ECD8005-0B31-6367-E8F7-26776808C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6786" b="91786" l="9689" r="93772">
                          <a14:foregroundMark x1="56055" y1="6786" x2="56055" y2="6786"/>
                          <a14:foregroundMark x1="88927" y1="63214" x2="88927" y2="63214"/>
                          <a14:foregroundMark x1="93772" y1="40000" x2="93772" y2="40000"/>
                          <a14:foregroundMark x1="52249" y1="91786" x2="52249" y2="9178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321047" y="195196"/>
              <a:ext cx="671497" cy="650585"/>
            </a:xfrm>
            <a:prstGeom prst="rect">
              <a:avLst/>
            </a:prstGeom>
          </p:spPr>
        </p:pic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E40E6F17-2FDE-1EC1-CFAA-8CF32A436965}"/>
                </a:ext>
              </a:extLst>
            </p:cNvPr>
            <p:cNvSpPr txBox="1"/>
            <p:nvPr/>
          </p:nvSpPr>
          <p:spPr>
            <a:xfrm>
              <a:off x="7182349" y="138788"/>
              <a:ext cx="3236771" cy="10757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spcBef>
                  <a:spcPts val="1200"/>
                </a:spcBef>
                <a:buNone/>
              </a:pPr>
              <a:r>
                <a:rPr lang="de-DE" dirty="0">
                  <a:solidFill>
                    <a:schemeClr val="accent2"/>
                  </a:solidFill>
                </a:rPr>
                <a:t>Hier steht, von welchen anderen Klassen die Turtle-Klasse „erbt“ – mehr zu Vererbung lernst du später.</a:t>
              </a:r>
            </a:p>
          </p:txBody>
        </p:sp>
      </p:grpSp>
      <p:sp>
        <p:nvSpPr>
          <p:cNvPr id="38" name="Textfeld 37">
            <a:extLst>
              <a:ext uri="{FF2B5EF4-FFF2-40B4-BE49-F238E27FC236}">
                <a16:creationId xmlns:a16="http://schemas.microsoft.com/office/drawing/2014/main" id="{76F90618-7C7A-3D2D-EE9A-021A287BAF5D}"/>
              </a:ext>
            </a:extLst>
          </p:cNvPr>
          <p:cNvSpPr txBox="1"/>
          <p:nvPr/>
        </p:nvSpPr>
        <p:spPr>
          <a:xfrm>
            <a:off x="624400" y="3482444"/>
            <a:ext cx="2888257" cy="824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de-DE" dirty="0">
                <a:solidFill>
                  <a:schemeClr val="accent2"/>
                </a:solidFill>
              </a:rPr>
              <a:t>Der Inhalt der Klasse ist immer umschlossen von geschwungenen Klammern {}</a:t>
            </a:r>
          </a:p>
        </p:txBody>
      </p:sp>
      <p:sp>
        <p:nvSpPr>
          <p:cNvPr id="39" name="Geschweifte Klammer links 38">
            <a:extLst>
              <a:ext uri="{FF2B5EF4-FFF2-40B4-BE49-F238E27FC236}">
                <a16:creationId xmlns:a16="http://schemas.microsoft.com/office/drawing/2014/main" id="{2E0140DA-C941-C931-4407-3B95A9274A50}"/>
              </a:ext>
            </a:extLst>
          </p:cNvPr>
          <p:cNvSpPr/>
          <p:nvPr/>
        </p:nvSpPr>
        <p:spPr>
          <a:xfrm>
            <a:off x="3404046" y="1761774"/>
            <a:ext cx="590332" cy="4331522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grpSp>
        <p:nvGrpSpPr>
          <p:cNvPr id="49" name="Gruppieren 48">
            <a:extLst>
              <a:ext uri="{FF2B5EF4-FFF2-40B4-BE49-F238E27FC236}">
                <a16:creationId xmlns:a16="http://schemas.microsoft.com/office/drawing/2014/main" id="{DB1692D3-E8F0-F5E9-1A32-803936EEE36B}"/>
              </a:ext>
            </a:extLst>
          </p:cNvPr>
          <p:cNvGrpSpPr/>
          <p:nvPr/>
        </p:nvGrpSpPr>
        <p:grpSpPr>
          <a:xfrm>
            <a:off x="8938433" y="1958366"/>
            <a:ext cx="3147748" cy="774664"/>
            <a:chOff x="8938433" y="1958366"/>
            <a:chExt cx="3147748" cy="774664"/>
          </a:xfrm>
        </p:grpSpPr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7BD9C7B6-07D0-E477-383B-B2FCB5332FBF}"/>
                </a:ext>
              </a:extLst>
            </p:cNvPr>
            <p:cNvSpPr txBox="1"/>
            <p:nvPr/>
          </p:nvSpPr>
          <p:spPr>
            <a:xfrm>
              <a:off x="9591656" y="2086317"/>
              <a:ext cx="2494525" cy="57342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marL="0" indent="0">
                <a:spcBef>
                  <a:spcPts val="1200"/>
                </a:spcBef>
                <a:buNone/>
              </a:pPr>
              <a:r>
                <a:rPr lang="de-DE" dirty="0">
                  <a:solidFill>
                    <a:schemeClr val="accent2"/>
                  </a:solidFill>
                </a:rPr>
                <a:t>Ganz oben in der Klasse stehen die </a:t>
              </a:r>
              <a:r>
                <a:rPr lang="de-DE" b="1" dirty="0">
                  <a:solidFill>
                    <a:schemeClr val="accent2"/>
                  </a:solidFill>
                </a:rPr>
                <a:t>Attribute</a:t>
              </a:r>
              <a:r>
                <a:rPr lang="de-DE" dirty="0">
                  <a:solidFill>
                    <a:schemeClr val="accent2"/>
                  </a:solidFill>
                </a:rPr>
                <a:t>.</a:t>
              </a:r>
            </a:p>
            <a:p>
              <a:pPr marL="0" indent="0">
                <a:spcBef>
                  <a:spcPts val="1200"/>
                </a:spcBef>
                <a:buNone/>
              </a:pPr>
              <a:endParaRPr lang="de-DE" dirty="0">
                <a:solidFill>
                  <a:schemeClr val="accent2"/>
                </a:solidFill>
              </a:endParaRPr>
            </a:p>
          </p:txBody>
        </p:sp>
        <p:sp>
          <p:nvSpPr>
            <p:cNvPr id="47" name="Geschweifte Klammer links 46">
              <a:extLst>
                <a:ext uri="{FF2B5EF4-FFF2-40B4-BE49-F238E27FC236}">
                  <a16:creationId xmlns:a16="http://schemas.microsoft.com/office/drawing/2014/main" id="{A37AD2A6-7BEA-5A24-8A41-D2D6CD770851}"/>
                </a:ext>
              </a:extLst>
            </p:cNvPr>
            <p:cNvSpPr/>
            <p:nvPr/>
          </p:nvSpPr>
          <p:spPr>
            <a:xfrm rot="10800000">
              <a:off x="8938433" y="1958366"/>
              <a:ext cx="590332" cy="774664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2BDC7E8D-845D-98E9-B05D-B1D54338A7F4}"/>
              </a:ext>
            </a:extLst>
          </p:cNvPr>
          <p:cNvGrpSpPr/>
          <p:nvPr/>
        </p:nvGrpSpPr>
        <p:grpSpPr>
          <a:xfrm>
            <a:off x="7562037" y="2989318"/>
            <a:ext cx="3610743" cy="2527914"/>
            <a:chOff x="7562037" y="2989318"/>
            <a:chExt cx="3610743" cy="2527914"/>
          </a:xfrm>
        </p:grpSpPr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E3F0A2F7-B8A4-46B6-63AF-7A28FE7B2A14}"/>
                </a:ext>
              </a:extLst>
            </p:cNvPr>
            <p:cNvSpPr txBox="1"/>
            <p:nvPr/>
          </p:nvSpPr>
          <p:spPr>
            <a:xfrm>
              <a:off x="8308934" y="3847430"/>
              <a:ext cx="2863846" cy="5734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>
                <a:spcBef>
                  <a:spcPts val="1200"/>
                </a:spcBef>
                <a:buNone/>
              </a:pPr>
              <a:r>
                <a:rPr lang="de-DE" dirty="0">
                  <a:solidFill>
                    <a:schemeClr val="accent2"/>
                  </a:solidFill>
                </a:rPr>
                <a:t>Ab hier stehen die </a:t>
              </a:r>
              <a:r>
                <a:rPr lang="de-DE" b="1" dirty="0">
                  <a:solidFill>
                    <a:schemeClr val="accent2"/>
                  </a:solidFill>
                </a:rPr>
                <a:t>Methoden</a:t>
              </a:r>
              <a:r>
                <a:rPr lang="de-DE" dirty="0">
                  <a:solidFill>
                    <a:schemeClr val="accent2"/>
                  </a:solidFill>
                </a:rPr>
                <a:t> der Klasse.</a:t>
              </a:r>
            </a:p>
          </p:txBody>
        </p:sp>
        <p:sp>
          <p:nvSpPr>
            <p:cNvPr id="48" name="Geschweifte Klammer links 47">
              <a:extLst>
                <a:ext uri="{FF2B5EF4-FFF2-40B4-BE49-F238E27FC236}">
                  <a16:creationId xmlns:a16="http://schemas.microsoft.com/office/drawing/2014/main" id="{7F07C95C-83F1-F47E-B985-4A983AC87D49}"/>
                </a:ext>
              </a:extLst>
            </p:cNvPr>
            <p:cNvSpPr/>
            <p:nvPr/>
          </p:nvSpPr>
          <p:spPr>
            <a:xfrm rot="10800000">
              <a:off x="7562037" y="2989318"/>
              <a:ext cx="590332" cy="2527914"/>
            </a:xfrm>
            <a:prstGeom prst="leftBrac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67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32" grpId="0"/>
      <p:bldP spid="34" grpId="0"/>
      <p:bldP spid="38" grpId="0"/>
      <p:bldP spid="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Gerader Verbinder 81">
            <a:extLst>
              <a:ext uri="{FF2B5EF4-FFF2-40B4-BE49-F238E27FC236}">
                <a16:creationId xmlns:a16="http://schemas.microsoft.com/office/drawing/2014/main" id="{4122A0A4-5135-2A10-07B0-B21C8BA515F2}"/>
              </a:ext>
            </a:extLst>
          </p:cNvPr>
          <p:cNvCxnSpPr>
            <a:cxnSpLocks/>
            <a:stCxn id="7" idx="1"/>
            <a:endCxn id="9" idx="3"/>
          </p:cNvCxnSpPr>
          <p:nvPr/>
        </p:nvCxnSpPr>
        <p:spPr>
          <a:xfrm flipH="1">
            <a:off x="8043774" y="4316103"/>
            <a:ext cx="2323732" cy="109321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r Verbinder 72">
            <a:extLst>
              <a:ext uri="{FF2B5EF4-FFF2-40B4-BE49-F238E27FC236}">
                <a16:creationId xmlns:a16="http://schemas.microsoft.com/office/drawing/2014/main" id="{8F30C4AF-2BB4-74DE-9FC7-8873BD63B3C2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039409" y="2413721"/>
            <a:ext cx="2312551" cy="97814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>
            <a:extLst>
              <a:ext uri="{FF2B5EF4-FFF2-40B4-BE49-F238E27FC236}">
                <a16:creationId xmlns:a16="http://schemas.microsoft.com/office/drawing/2014/main" id="{40CB99EB-DAC4-2437-1001-2E1F48815FD6}"/>
              </a:ext>
            </a:extLst>
          </p:cNvPr>
          <p:cNvCxnSpPr>
            <a:cxnSpLocks/>
            <a:stCxn id="4" idx="1"/>
            <a:endCxn id="2" idx="3"/>
          </p:cNvCxnSpPr>
          <p:nvPr/>
        </p:nvCxnSpPr>
        <p:spPr>
          <a:xfrm flipH="1" flipV="1">
            <a:off x="7934159" y="1211778"/>
            <a:ext cx="2433347" cy="2077850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27D0462-18C7-1AE2-82F7-4687C50C7A92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7998044" y="1128635"/>
            <a:ext cx="2319019" cy="1363154"/>
          </a:xfrm>
          <a:prstGeom prst="line">
            <a:avLst/>
          </a:prstGeom>
          <a:ln w="698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el 7">
            <a:extLst>
              <a:ext uri="{FF2B5EF4-FFF2-40B4-BE49-F238E27FC236}">
                <a16:creationId xmlns:a16="http://schemas.microsoft.com/office/drawing/2014/main" id="{1F9D6A05-98E6-EB88-B0E3-EAC648D7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Markiere </a:t>
            </a:r>
            <a:r>
              <a:rPr lang="de-DE" dirty="0">
                <a:solidFill>
                  <a:schemeClr val="accent1"/>
                </a:solidFill>
              </a:rPr>
              <a:t>nur</a:t>
            </a:r>
            <a:r>
              <a:rPr lang="de-DE" dirty="0"/>
              <a:t> die korrekten Verbindungen zwischen den Begriffen …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9C769BB-9E2C-F81F-4EB9-19183BAC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43" name="Rechteck: abgerundete Ecken 42">
            <a:hlinkClick r:id="rId2" action="ppaction://hlinksldjump"/>
            <a:extLst>
              <a:ext uri="{FF2B5EF4-FFF2-40B4-BE49-F238E27FC236}">
                <a16:creationId xmlns:a16="http://schemas.microsoft.com/office/drawing/2014/main" id="{42DB1609-EA36-EF76-39D3-6A6DE05780B5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2" name="Textfeld 2">
            <a:extLst>
              <a:ext uri="{FF2B5EF4-FFF2-40B4-BE49-F238E27FC236}">
                <a16:creationId xmlns:a16="http://schemas.microsoft.com/office/drawing/2014/main" id="{649ABE3E-0B6C-21D3-98A1-F31A18B8DB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2710" y="802716"/>
            <a:ext cx="1551449" cy="81812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Henning May</a:t>
            </a:r>
            <a:b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Musterweg 3</a:t>
            </a:r>
            <a:b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81669 München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feld 5">
            <a:extLst>
              <a:ext uri="{FF2B5EF4-FFF2-40B4-BE49-F238E27FC236}">
                <a16:creationId xmlns:a16="http://schemas.microsoft.com/office/drawing/2014/main" id="{C05194A3-BE69-9E8B-95E7-9527FBC4A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506" y="3085292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Objekt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feld 6">
            <a:extLst>
              <a:ext uri="{FF2B5EF4-FFF2-40B4-BE49-F238E27FC236}">
                <a16:creationId xmlns:a16="http://schemas.microsoft.com/office/drawing/2014/main" id="{D6AC6CF2-BC09-2049-4D38-59DDA36AA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7960" y="3187525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Strasse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feld 10">
            <a:extLst>
              <a:ext uri="{FF2B5EF4-FFF2-40B4-BE49-F238E27FC236}">
                <a16:creationId xmlns:a16="http://schemas.microsoft.com/office/drawing/2014/main" id="{F4337406-89F1-1A98-5435-FFBE3438FB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7063" y="924299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Klasse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feld 12">
            <a:extLst>
              <a:ext uri="{FF2B5EF4-FFF2-40B4-BE49-F238E27FC236}">
                <a16:creationId xmlns:a16="http://schemas.microsoft.com/office/drawing/2014/main" id="{C08E493B-2786-20D9-6ADA-D530FBB588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67506" y="4111767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Attributwert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feld 13">
            <a:extLst>
              <a:ext uri="{FF2B5EF4-FFF2-40B4-BE49-F238E27FC236}">
                <a16:creationId xmlns:a16="http://schemas.microsoft.com/office/drawing/2014/main" id="{BC078DA5-2E9D-2EDF-68F8-EC7B75137D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92325" y="4221088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Musterweg 3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feld 14">
            <a:extLst>
              <a:ext uri="{FF2B5EF4-FFF2-40B4-BE49-F238E27FC236}">
                <a16:creationId xmlns:a16="http://schemas.microsoft.com/office/drawing/2014/main" id="{2E8B324A-0C2F-6BC3-DD64-B53C737ED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51960" y="2209385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Attribut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Textfeld 15">
            <a:extLst>
              <a:ext uri="{FF2B5EF4-FFF2-40B4-BE49-F238E27FC236}">
                <a16:creationId xmlns:a16="http://schemas.microsoft.com/office/drawing/2014/main" id="{F8BDA6E7-B1BF-5D76-3AA1-9248556D9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595" y="2287453"/>
            <a:ext cx="1551449" cy="40867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noAutofit/>
          </a:bodyPr>
          <a:lstStyle/>
          <a:p>
            <a:pPr marL="0" indent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de-CH" sz="14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Adresse</a:t>
            </a:r>
            <a:endParaRPr lang="de-DE" sz="14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B1115831-EE8D-F41F-137D-D9CAD51F6AF1}"/>
              </a:ext>
            </a:extLst>
          </p:cNvPr>
          <p:cNvCxnSpPr>
            <a:cxnSpLocks/>
            <a:stCxn id="12" idx="3"/>
            <a:endCxn id="6" idx="1"/>
          </p:cNvCxnSpPr>
          <p:nvPr/>
        </p:nvCxnSpPr>
        <p:spPr>
          <a:xfrm flipV="1">
            <a:off x="7998044" y="1128635"/>
            <a:ext cx="2319019" cy="1363154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4349C857-03EF-D25C-73A9-DE33B494D5E2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 flipV="1">
            <a:off x="8039409" y="1332970"/>
            <a:ext cx="3053379" cy="205889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feld 37">
            <a:extLst>
              <a:ext uri="{FF2B5EF4-FFF2-40B4-BE49-F238E27FC236}">
                <a16:creationId xmlns:a16="http://schemas.microsoft.com/office/drawing/2014/main" id="{0B9900A9-94C1-1992-0915-ACECD0D85F8E}"/>
              </a:ext>
            </a:extLst>
          </p:cNvPr>
          <p:cNvSpPr txBox="1"/>
          <p:nvPr/>
        </p:nvSpPr>
        <p:spPr>
          <a:xfrm>
            <a:off x="8352735" y="2487292"/>
            <a:ext cx="1551448" cy="50245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None/>
            </a:pPr>
            <a:r>
              <a:rPr lang="de-DE" sz="1400" dirty="0">
                <a:solidFill>
                  <a:srgbClr val="FF0000"/>
                </a:solidFill>
              </a:rPr>
              <a:t>Straße ist ein Attribut  </a:t>
            </a:r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8394270-8DD4-754D-A070-DB546791E3D5}"/>
              </a:ext>
            </a:extLst>
          </p:cNvPr>
          <p:cNvSpPr/>
          <p:nvPr/>
        </p:nvSpPr>
        <p:spPr>
          <a:xfrm>
            <a:off x="9653368" y="2785413"/>
            <a:ext cx="250815" cy="204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X</a:t>
            </a:r>
          </a:p>
        </p:txBody>
      </p:sp>
      <p:cxnSp>
        <p:nvCxnSpPr>
          <p:cNvPr id="53" name="Gerader Verbinder 52">
            <a:extLst>
              <a:ext uri="{FF2B5EF4-FFF2-40B4-BE49-F238E27FC236}">
                <a16:creationId xmlns:a16="http://schemas.microsoft.com/office/drawing/2014/main" id="{A7390AB1-C0F1-2510-3EE5-8CCFF9FD9ECD}"/>
              </a:ext>
            </a:extLst>
          </p:cNvPr>
          <p:cNvCxnSpPr>
            <a:cxnSpLocks/>
            <a:stCxn id="2" idx="3"/>
            <a:endCxn id="4" idx="1"/>
          </p:cNvCxnSpPr>
          <p:nvPr/>
        </p:nvCxnSpPr>
        <p:spPr>
          <a:xfrm>
            <a:off x="7934159" y="1211778"/>
            <a:ext cx="2433347" cy="207785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Gerader Verbinder 60">
            <a:extLst>
              <a:ext uri="{FF2B5EF4-FFF2-40B4-BE49-F238E27FC236}">
                <a16:creationId xmlns:a16="http://schemas.microsoft.com/office/drawing/2014/main" id="{57F80223-06EE-D322-93FF-B18B06AC9678}"/>
              </a:ext>
            </a:extLst>
          </p:cNvPr>
          <p:cNvCxnSpPr>
            <a:cxnSpLocks/>
            <a:stCxn id="2" idx="3"/>
            <a:endCxn id="11" idx="1"/>
          </p:cNvCxnSpPr>
          <p:nvPr/>
        </p:nvCxnSpPr>
        <p:spPr>
          <a:xfrm>
            <a:off x="7934159" y="1211778"/>
            <a:ext cx="2417801" cy="120194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feld 63">
            <a:extLst>
              <a:ext uri="{FF2B5EF4-FFF2-40B4-BE49-F238E27FC236}">
                <a16:creationId xmlns:a16="http://schemas.microsoft.com/office/drawing/2014/main" id="{DCEE0713-6D87-B03C-D4B3-44B3F2A84BA1}"/>
              </a:ext>
            </a:extLst>
          </p:cNvPr>
          <p:cNvSpPr txBox="1"/>
          <p:nvPr/>
        </p:nvSpPr>
        <p:spPr>
          <a:xfrm>
            <a:off x="8544272" y="1489608"/>
            <a:ext cx="1551448" cy="50245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None/>
            </a:pPr>
            <a:r>
              <a:rPr lang="de-DE" sz="1400" dirty="0">
                <a:solidFill>
                  <a:srgbClr val="FF0000"/>
                </a:solidFill>
              </a:rPr>
              <a:t>Die ist ein Adress-Objekt</a:t>
            </a:r>
          </a:p>
        </p:txBody>
      </p:sp>
      <p:sp>
        <p:nvSpPr>
          <p:cNvPr id="65" name="Rechteck 64">
            <a:extLst>
              <a:ext uri="{FF2B5EF4-FFF2-40B4-BE49-F238E27FC236}">
                <a16:creationId xmlns:a16="http://schemas.microsoft.com/office/drawing/2014/main" id="{E4D6355F-48FD-95D1-C9EB-51BF342BE176}"/>
              </a:ext>
            </a:extLst>
          </p:cNvPr>
          <p:cNvSpPr/>
          <p:nvPr/>
        </p:nvSpPr>
        <p:spPr>
          <a:xfrm>
            <a:off x="9844905" y="1787729"/>
            <a:ext cx="250815" cy="204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X</a:t>
            </a:r>
          </a:p>
        </p:txBody>
      </p:sp>
      <p:cxnSp>
        <p:nvCxnSpPr>
          <p:cNvPr id="66" name="Gerader Verbinder 65">
            <a:extLst>
              <a:ext uri="{FF2B5EF4-FFF2-40B4-BE49-F238E27FC236}">
                <a16:creationId xmlns:a16="http://schemas.microsoft.com/office/drawing/2014/main" id="{A1372DD8-FE80-06B0-7E05-5B528259B3A6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039409" y="2413721"/>
            <a:ext cx="2312551" cy="97814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r Verbinder 68">
            <a:extLst>
              <a:ext uri="{FF2B5EF4-FFF2-40B4-BE49-F238E27FC236}">
                <a16:creationId xmlns:a16="http://schemas.microsoft.com/office/drawing/2014/main" id="{BEF3963D-8D4D-1837-9015-C885EEFA41F8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8043774" y="4316103"/>
            <a:ext cx="2323732" cy="109321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Gerader Verbinder 85">
            <a:extLst>
              <a:ext uri="{FF2B5EF4-FFF2-40B4-BE49-F238E27FC236}">
                <a16:creationId xmlns:a16="http://schemas.microsoft.com/office/drawing/2014/main" id="{FD07899B-92C7-B582-17D4-1C0FEF9A56F7}"/>
              </a:ext>
            </a:extLst>
          </p:cNvPr>
          <p:cNvCxnSpPr>
            <a:cxnSpLocks/>
            <a:stCxn id="9" idx="3"/>
            <a:endCxn id="4" idx="1"/>
          </p:cNvCxnSpPr>
          <p:nvPr/>
        </p:nvCxnSpPr>
        <p:spPr>
          <a:xfrm flipV="1">
            <a:off x="8043774" y="3289628"/>
            <a:ext cx="2323732" cy="113579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feld 90">
            <a:extLst>
              <a:ext uri="{FF2B5EF4-FFF2-40B4-BE49-F238E27FC236}">
                <a16:creationId xmlns:a16="http://schemas.microsoft.com/office/drawing/2014/main" id="{55CD3211-046F-B81D-AD35-1E8A591312C6}"/>
              </a:ext>
            </a:extLst>
          </p:cNvPr>
          <p:cNvSpPr txBox="1"/>
          <p:nvPr/>
        </p:nvSpPr>
        <p:spPr>
          <a:xfrm>
            <a:off x="8463126" y="3624170"/>
            <a:ext cx="1737329" cy="50245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noAutofit/>
          </a:bodyPr>
          <a:lstStyle/>
          <a:p>
            <a:pPr marL="0" indent="0" algn="ctr">
              <a:buNone/>
            </a:pPr>
            <a:r>
              <a:rPr lang="de-DE" sz="1400" dirty="0">
                <a:solidFill>
                  <a:srgbClr val="FF0000"/>
                </a:solidFill>
              </a:rPr>
              <a:t>Dies ist ein Attributwert</a:t>
            </a:r>
          </a:p>
        </p:txBody>
      </p:sp>
      <p:sp>
        <p:nvSpPr>
          <p:cNvPr id="92" name="Rechteck 91">
            <a:extLst>
              <a:ext uri="{FF2B5EF4-FFF2-40B4-BE49-F238E27FC236}">
                <a16:creationId xmlns:a16="http://schemas.microsoft.com/office/drawing/2014/main" id="{289951A4-45E6-DE8E-CC79-69F47268E0A4}"/>
              </a:ext>
            </a:extLst>
          </p:cNvPr>
          <p:cNvSpPr/>
          <p:nvPr/>
        </p:nvSpPr>
        <p:spPr>
          <a:xfrm>
            <a:off x="9953379" y="3930758"/>
            <a:ext cx="250815" cy="2043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dirty="0"/>
              <a:t>X</a:t>
            </a:r>
          </a:p>
        </p:txBody>
      </p:sp>
      <p:cxnSp>
        <p:nvCxnSpPr>
          <p:cNvPr id="93" name="Gerader Verbinder 92">
            <a:extLst>
              <a:ext uri="{FF2B5EF4-FFF2-40B4-BE49-F238E27FC236}">
                <a16:creationId xmlns:a16="http://schemas.microsoft.com/office/drawing/2014/main" id="{90C41AC0-AA6C-35D9-0BF9-6D69949A6139}"/>
              </a:ext>
            </a:extLst>
          </p:cNvPr>
          <p:cNvCxnSpPr>
            <a:cxnSpLocks/>
            <a:stCxn id="12" idx="3"/>
            <a:endCxn id="4" idx="1"/>
          </p:cNvCxnSpPr>
          <p:nvPr/>
        </p:nvCxnSpPr>
        <p:spPr>
          <a:xfrm>
            <a:off x="7998044" y="2491789"/>
            <a:ext cx="2369462" cy="797839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8284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6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8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2"/>
                  </p:tgtEl>
                </p:cond>
              </p:nextCondLst>
            </p:seq>
            <p:seq concurrent="1" nextAc="seek">
              <p:cTn id="84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" fill="hold">
                      <p:stCondLst>
                        <p:cond delay="0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50" grpId="0" animBg="1"/>
      <p:bldP spid="50" grpId="1" animBg="1"/>
      <p:bldP spid="64" grpId="0" animBg="1"/>
      <p:bldP spid="64" grpId="1" animBg="1"/>
      <p:bldP spid="65" grpId="0" animBg="1"/>
      <p:bldP spid="65" grpId="1" animBg="1"/>
      <p:bldP spid="91" grpId="0" animBg="1"/>
      <p:bldP spid="91" grpId="1" animBg="1"/>
      <p:bldP spid="92" grpId="0" animBg="1"/>
      <p:bldP spid="9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SQL Abfragen zum warm werden - Hilfe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5" name="Rechteck: abgerundete Ecken 4">
            <a:hlinkClick r:id="rId2" action="ppaction://hlinksldjump"/>
            <a:extLst>
              <a:ext uri="{FF2B5EF4-FFF2-40B4-BE49-F238E27FC236}">
                <a16:creationId xmlns:a16="http://schemas.microsoft.com/office/drawing/2014/main" id="{CF5450C0-9ABA-B6EF-3AFE-2B32337987D8}"/>
              </a:ext>
            </a:extLst>
          </p:cNvPr>
          <p:cNvSpPr/>
          <p:nvPr/>
        </p:nvSpPr>
        <p:spPr>
          <a:xfrm>
            <a:off x="9828770" y="6051762"/>
            <a:ext cx="2016224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&lt;&lt; Zurück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2EAA1E3-85CC-7A86-FC7C-43321EBDDF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1889" y="1271134"/>
            <a:ext cx="5032437" cy="31700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#1.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Finde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Kunden,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in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München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wohnen.</a:t>
            </a: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*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altLang="de-DE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=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67D17"/>
                </a:solidFill>
                <a:effectLst/>
                <a:latin typeface="JetBrains Mono"/>
              </a:rPr>
              <a:t>'München</a:t>
            </a:r>
            <a:r>
              <a:rPr lang="de-DE" altLang="de-DE" sz="2000" dirty="0">
                <a:solidFill>
                  <a:srgbClr val="067D17"/>
                </a:solidFill>
                <a:latin typeface="JetBrains Mono"/>
              </a:rPr>
              <a:t>‘</a:t>
            </a:r>
            <a:r>
              <a:rPr kumimoji="0" lang="de-DE" altLang="de-DE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</a:p>
        </p:txBody>
      </p:sp>
      <p:grpSp>
        <p:nvGrpSpPr>
          <p:cNvPr id="10" name="Lösungen">
            <a:extLst>
              <a:ext uri="{FF2B5EF4-FFF2-40B4-BE49-F238E27FC236}">
                <a16:creationId xmlns:a16="http://schemas.microsoft.com/office/drawing/2014/main" id="{6E551410-3DBF-D8E4-BC5E-0701582F3D5B}"/>
              </a:ext>
            </a:extLst>
          </p:cNvPr>
          <p:cNvGrpSpPr/>
          <p:nvPr/>
        </p:nvGrpSpPr>
        <p:grpSpPr>
          <a:xfrm>
            <a:off x="8544272" y="720228"/>
            <a:ext cx="2600411" cy="914400"/>
            <a:chOff x="9012083" y="4596008"/>
            <a:chExt cx="2600411" cy="914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echteck: abgerundete Ecken 10">
              <a:hlinkClick r:id="" action="ppaction://noaction"/>
              <a:extLst>
                <a:ext uri="{FF2B5EF4-FFF2-40B4-BE49-F238E27FC236}">
                  <a16:creationId xmlns:a16="http://schemas.microsoft.com/office/drawing/2014/main" id="{427D8A30-3569-24DD-318A-0E5B9A15AADA}"/>
                </a:ext>
              </a:extLst>
            </p:cNvPr>
            <p:cNvSpPr/>
            <p:nvPr/>
          </p:nvSpPr>
          <p:spPr>
            <a:xfrm>
              <a:off x="9164222" y="4797685"/>
              <a:ext cx="2448272" cy="502456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indent="0" algn="ctr">
                <a:buNone/>
              </a:pPr>
              <a:r>
                <a:rPr lang="de-DE" sz="1800" dirty="0">
                  <a:latin typeface="+mj-lt"/>
                </a:rPr>
                <a:t>Lösungen</a:t>
              </a:r>
            </a:p>
          </p:txBody>
        </p:sp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57CCE503-EF29-58B4-4736-47A7578428BA}"/>
                </a:ext>
              </a:extLst>
            </p:cNvPr>
            <p:cNvSpPr/>
            <p:nvPr/>
          </p:nvSpPr>
          <p:spPr>
            <a:xfrm rot="2700000">
              <a:off x="9012083" y="4692615"/>
              <a:ext cx="684000" cy="684000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4671DEF-E49E-149C-7C43-8AD2344A136D}"/>
                </a:ext>
              </a:extLst>
            </p:cNvPr>
            <p:cNvSpPr txBox="1"/>
            <p:nvPr/>
          </p:nvSpPr>
          <p:spPr>
            <a:xfrm>
              <a:off x="9164222" y="4596008"/>
              <a:ext cx="379721" cy="9144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noAutofit/>
            </a:bodyPr>
            <a:lstStyle/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de-DE" sz="5200" i="1" dirty="0">
                  <a:solidFill>
                    <a:schemeClr val="accent2"/>
                  </a:solidFill>
                  <a:effectLst>
                    <a:outerShdw blurRad="50800" dist="38100" dir="2700000" algn="tl" rotWithShape="0">
                      <a:schemeClr val="bg1"/>
                    </a:outerShdw>
                  </a:effectLst>
                  <a:latin typeface="+mj-lt"/>
                </a:rPr>
                <a:t>?</a:t>
              </a:r>
            </a:p>
          </p:txBody>
        </p:sp>
      </p:grpSp>
      <p:sp>
        <p:nvSpPr>
          <p:cNvPr id="19" name="Rectangle 6">
            <a:extLst>
              <a:ext uri="{FF2B5EF4-FFF2-40B4-BE49-F238E27FC236}">
                <a16:creationId xmlns:a16="http://schemas.microsoft.com/office/drawing/2014/main" id="{A60145D9-6C02-9936-6A3C-A5072C8765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15096" y="1731336"/>
            <a:ext cx="3431704" cy="37548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#2.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Adresse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an,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aufsteigend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sortiert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nach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Wohnort.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vorname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nachname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strasse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plz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kunden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ORDER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BY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ort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ASC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#3.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Liste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auf.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bezeichnung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artikel;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#4.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Zeige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alle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mit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ihrem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Namen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und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die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teurer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als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€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sind.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SELECT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bezeichnung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,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FROM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artikel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b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JetBrains Mono"/>
              </a:rPr>
            </a:b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33B3"/>
                </a:solidFill>
                <a:effectLst/>
                <a:latin typeface="JetBrains Mono"/>
              </a:rPr>
              <a:t>WHERE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preis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&gt;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999999"/>
                </a:solidFill>
                <a:effectLst/>
                <a:latin typeface="JetBrains Mono"/>
              </a:rPr>
              <a:t> 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1750EB"/>
                </a:solidFill>
                <a:effectLst/>
                <a:latin typeface="JetBrains Mono"/>
              </a:rPr>
              <a:t>50</a:t>
            </a:r>
            <a:r>
              <a:rPr kumimoji="0" lang="de-DE" altLang="de-DE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JetBrains Mono"/>
              </a:rPr>
              <a:t>;</a:t>
            </a:r>
            <a:endParaRPr kumimoji="0" lang="de-DE" altLang="de-DE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08EDD44C-B525-3837-EA99-52158235E7EE}"/>
              </a:ext>
            </a:extLst>
          </p:cNvPr>
          <p:cNvSpPr txBox="1"/>
          <p:nvPr/>
        </p:nvSpPr>
        <p:spPr>
          <a:xfrm>
            <a:off x="2217492" y="5288335"/>
            <a:ext cx="4598588" cy="901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/>
              <a:t>Mehr zu einfachen </a:t>
            </a:r>
            <a:r>
              <a:rPr lang="de-DE" dirty="0" err="1"/>
              <a:t>Selects</a:t>
            </a:r>
            <a:r>
              <a:rPr lang="de-DE" dirty="0"/>
              <a:t> hier: </a:t>
            </a:r>
            <a:r>
              <a:rPr lang="de-DE" dirty="0">
                <a:hlinkClick r:id="rId3"/>
              </a:rPr>
              <a:t>https://www.w3schools.com/sql/sql_select.asp</a:t>
            </a:r>
            <a:endParaRPr lang="de-DE" dirty="0"/>
          </a:p>
          <a:p>
            <a:pPr marL="0" indent="0">
              <a:buNone/>
            </a:pPr>
            <a:r>
              <a:rPr lang="de-DE" dirty="0">
                <a:hlinkClick r:id="rId4"/>
              </a:rPr>
              <a:t>https://www.w3schools.com/sql/sql_where.asp</a:t>
            </a:r>
            <a:r>
              <a:rPr lang="de-DE" dirty="0"/>
              <a:t>  </a:t>
            </a:r>
          </a:p>
        </p:txBody>
      </p:sp>
      <p:sp>
        <p:nvSpPr>
          <p:cNvPr id="23" name="Geschweifte Klammer links 22">
            <a:extLst>
              <a:ext uri="{FF2B5EF4-FFF2-40B4-BE49-F238E27FC236}">
                <a16:creationId xmlns:a16="http://schemas.microsoft.com/office/drawing/2014/main" id="{EB56F164-343B-8E94-5D52-35499C633187}"/>
              </a:ext>
            </a:extLst>
          </p:cNvPr>
          <p:cNvSpPr/>
          <p:nvPr/>
        </p:nvSpPr>
        <p:spPr>
          <a:xfrm>
            <a:off x="3513432" y="2132856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CFAD9514-DC4B-BFD9-5F2C-AABFE89069E1}"/>
              </a:ext>
            </a:extLst>
          </p:cNvPr>
          <p:cNvSpPr txBox="1"/>
          <p:nvPr/>
        </p:nvSpPr>
        <p:spPr>
          <a:xfrm>
            <a:off x="230625" y="2080753"/>
            <a:ext cx="3431704" cy="77218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SELECT</a:t>
            </a:r>
            <a:r>
              <a:rPr lang="de-DE" dirty="0">
                <a:solidFill>
                  <a:schemeClr val="accent2"/>
                </a:solidFill>
              </a:rPr>
              <a:t> kannst du die Spalten filtern. Entweder bestimmte oder mit </a:t>
            </a:r>
            <a:r>
              <a:rPr lang="de-DE" b="1" dirty="0">
                <a:solidFill>
                  <a:schemeClr val="accent2"/>
                </a:solidFill>
              </a:rPr>
              <a:t>*</a:t>
            </a:r>
            <a:r>
              <a:rPr lang="de-DE" dirty="0">
                <a:solidFill>
                  <a:schemeClr val="accent2"/>
                </a:solidFill>
              </a:rPr>
              <a:t> alle Spalten.</a:t>
            </a:r>
          </a:p>
        </p:txBody>
      </p:sp>
      <p:sp>
        <p:nvSpPr>
          <p:cNvPr id="25" name="Geschweifte Klammer links 24">
            <a:extLst>
              <a:ext uri="{FF2B5EF4-FFF2-40B4-BE49-F238E27FC236}">
                <a16:creationId xmlns:a16="http://schemas.microsoft.com/office/drawing/2014/main" id="{5A00B7EB-C0DC-118C-909A-EA01E3ECD6A5}"/>
              </a:ext>
            </a:extLst>
          </p:cNvPr>
          <p:cNvSpPr/>
          <p:nvPr/>
        </p:nvSpPr>
        <p:spPr>
          <a:xfrm>
            <a:off x="3503712" y="3140968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6" name="Geschweifte Klammer links 25">
            <a:extLst>
              <a:ext uri="{FF2B5EF4-FFF2-40B4-BE49-F238E27FC236}">
                <a16:creationId xmlns:a16="http://schemas.microsoft.com/office/drawing/2014/main" id="{0FE4C7B6-E0D5-9D28-F106-437DBC245E6F}"/>
              </a:ext>
            </a:extLst>
          </p:cNvPr>
          <p:cNvSpPr/>
          <p:nvPr/>
        </p:nvSpPr>
        <p:spPr>
          <a:xfrm>
            <a:off x="3475992" y="4077072"/>
            <a:ext cx="278312" cy="504056"/>
          </a:xfrm>
          <a:prstGeom prst="lef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accent2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E0E8626-3757-419E-5DCE-FBB19697FCD7}"/>
              </a:ext>
            </a:extLst>
          </p:cNvPr>
          <p:cNvSpPr txBox="1"/>
          <p:nvPr/>
        </p:nvSpPr>
        <p:spPr>
          <a:xfrm>
            <a:off x="230685" y="3164952"/>
            <a:ext cx="3273027" cy="523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FROM</a:t>
            </a:r>
            <a:r>
              <a:rPr lang="de-DE" dirty="0">
                <a:solidFill>
                  <a:schemeClr val="accent2"/>
                </a:solidFill>
              </a:rPr>
              <a:t> wählst du die Tabelle(n) aus.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57BA708-BFB9-51C3-6041-4F0121A54BBC}"/>
              </a:ext>
            </a:extLst>
          </p:cNvPr>
          <p:cNvSpPr txBox="1"/>
          <p:nvPr/>
        </p:nvSpPr>
        <p:spPr>
          <a:xfrm>
            <a:off x="230685" y="4033182"/>
            <a:ext cx="3273027" cy="52396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accent2"/>
                </a:solidFill>
              </a:rPr>
              <a:t>Mit </a:t>
            </a:r>
            <a:r>
              <a:rPr lang="de-DE" b="1" dirty="0">
                <a:solidFill>
                  <a:schemeClr val="accent2"/>
                </a:solidFill>
              </a:rPr>
              <a:t>WHERE</a:t>
            </a:r>
            <a:r>
              <a:rPr lang="de-DE" dirty="0">
                <a:solidFill>
                  <a:schemeClr val="accent2"/>
                </a:solidFill>
              </a:rPr>
              <a:t> kannst du Werte filtern.</a:t>
            </a:r>
          </a:p>
        </p:txBody>
      </p:sp>
    </p:spTree>
    <p:extLst>
      <p:ext uri="{BB962C8B-B14F-4D97-AF65-F5344CB8AC3E}">
        <p14:creationId xmlns:p14="http://schemas.microsoft.com/office/powerpoint/2010/main" val="29400698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>
            <a:extLst>
              <a:ext uri="{FF2B5EF4-FFF2-40B4-BE49-F238E27FC236}">
                <a16:creationId xmlns:a16="http://schemas.microsoft.com/office/drawing/2014/main" id="{62CB6B71-D017-A121-5635-200C21EC9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1961803"/>
            <a:ext cx="5437300" cy="3472929"/>
          </a:xfrm>
        </p:spPr>
        <p:txBody>
          <a:bodyPr/>
          <a:lstStyle/>
          <a:p>
            <a:r>
              <a:rPr lang="de-DE" sz="4800" dirty="0"/>
              <a:t>Einstieg in </a:t>
            </a:r>
            <a:r>
              <a:rPr lang="de-DE" sz="4800" dirty="0" err="1"/>
              <a:t>RESTService</a:t>
            </a:r>
            <a:r>
              <a:rPr lang="de-DE" sz="4800" dirty="0"/>
              <a:t> &amp; Backend mit </a:t>
            </a:r>
            <a:r>
              <a:rPr lang="de-DE" sz="4800" dirty="0" err="1"/>
              <a:t>SpringBoot</a:t>
            </a:r>
            <a:endParaRPr lang="de-DE" sz="5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50F90DB-01A6-8C70-3761-3779E4664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951B18F5-D26C-4E43-D545-350C7B664B48}"/>
              </a:ext>
            </a:extLst>
          </p:cNvPr>
          <p:cNvSpPr txBox="1"/>
          <p:nvPr/>
        </p:nvSpPr>
        <p:spPr>
          <a:xfrm>
            <a:off x="7176120" y="505142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bg1"/>
                </a:solidFill>
                <a:latin typeface="+mj-lt"/>
              </a:rPr>
              <a:t>Schau dir diese PPT im  Präsentationsmodus an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38E00A96-8125-E795-BB95-5612906F25FB}"/>
              </a:ext>
            </a:extLst>
          </p:cNvPr>
          <p:cNvSpPr txBox="1"/>
          <p:nvPr/>
        </p:nvSpPr>
        <p:spPr>
          <a:xfrm>
            <a:off x="6456040" y="452501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8000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bg1"/>
                  </a:outerShdw>
                </a:effectLst>
                <a:latin typeface="+mj-lt"/>
              </a:rPr>
              <a:t>!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2610A2A-2705-EC9D-B8E3-AEAE8CA291C8}"/>
              </a:ext>
            </a:extLst>
          </p:cNvPr>
          <p:cNvSpPr txBox="1"/>
          <p:nvPr/>
        </p:nvSpPr>
        <p:spPr>
          <a:xfrm>
            <a:off x="7176120" y="692696"/>
            <a:ext cx="4176464" cy="914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1800" dirty="0">
                <a:solidFill>
                  <a:schemeClr val="accent2"/>
                </a:solidFill>
                <a:latin typeface="+mj-lt"/>
              </a:rPr>
              <a:t>Du lernst jetzt: </a:t>
            </a:r>
          </a:p>
          <a:p>
            <a:r>
              <a:rPr lang="de-DE" sz="1800" dirty="0">
                <a:solidFill>
                  <a:schemeClr val="accent2"/>
                </a:solidFill>
                <a:latin typeface="+mj-lt"/>
              </a:rPr>
              <a:t>Was ist ein </a:t>
            </a:r>
            <a:r>
              <a:rPr lang="de-DE" sz="1800" dirty="0" err="1">
                <a:solidFill>
                  <a:schemeClr val="accent2"/>
                </a:solidFill>
                <a:latin typeface="+mj-lt"/>
              </a:rPr>
              <a:t>RESTService</a:t>
            </a:r>
            <a:endParaRPr lang="de-DE" sz="1800" dirty="0">
              <a:solidFill>
                <a:schemeClr val="accent2"/>
              </a:solidFill>
              <a:latin typeface="+mj-lt"/>
            </a:endParaRPr>
          </a:p>
          <a:p>
            <a:r>
              <a:rPr lang="de-DE" sz="1800" dirty="0">
                <a:solidFill>
                  <a:schemeClr val="accent2"/>
                </a:solidFill>
                <a:latin typeface="+mj-lt"/>
              </a:rPr>
              <a:t>Was ist </a:t>
            </a:r>
            <a:r>
              <a:rPr lang="de-DE" sz="1800" dirty="0" err="1">
                <a:solidFill>
                  <a:schemeClr val="accent2"/>
                </a:solidFill>
                <a:latin typeface="+mj-lt"/>
              </a:rPr>
              <a:t>SpringBoot</a:t>
            </a:r>
            <a:endParaRPr lang="de-DE" sz="1800" dirty="0">
              <a:solidFill>
                <a:schemeClr val="accent2"/>
              </a:solidFill>
              <a:latin typeface="+mj-lt"/>
            </a:endParaRPr>
          </a:p>
          <a:p>
            <a:r>
              <a:rPr lang="de-DE" sz="1800" dirty="0">
                <a:solidFill>
                  <a:schemeClr val="accent2"/>
                </a:solidFill>
                <a:latin typeface="+mj-lt"/>
              </a:rPr>
              <a:t>Wie implementiere ich einen einfachen </a:t>
            </a:r>
            <a:r>
              <a:rPr lang="de-DE" sz="1800" dirty="0" err="1">
                <a:solidFill>
                  <a:schemeClr val="accent2"/>
                </a:solidFill>
                <a:latin typeface="+mj-lt"/>
              </a:rPr>
              <a:t>RESTService</a:t>
            </a:r>
            <a:r>
              <a:rPr lang="de-DE" sz="1800" dirty="0">
                <a:solidFill>
                  <a:schemeClr val="accent2"/>
                </a:solidFill>
                <a:latin typeface="+mj-lt"/>
              </a:rPr>
              <a:t> mit </a:t>
            </a:r>
            <a:r>
              <a:rPr lang="de-DE" sz="1800" dirty="0" err="1">
                <a:solidFill>
                  <a:schemeClr val="accent2"/>
                </a:solidFill>
                <a:latin typeface="+mj-lt"/>
              </a:rPr>
              <a:t>SpringBoot</a:t>
            </a:r>
            <a:r>
              <a:rPr lang="de-DE" sz="1800" dirty="0">
                <a:solidFill>
                  <a:schemeClr val="accent2"/>
                </a:solidFill>
                <a:latin typeface="+mj-lt"/>
              </a:rPr>
              <a:t>?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378BD1A-7A1D-5574-F933-9860C5728B8E}"/>
              </a:ext>
            </a:extLst>
          </p:cNvPr>
          <p:cNvSpPr txBox="1"/>
          <p:nvPr/>
        </p:nvSpPr>
        <p:spPr>
          <a:xfrm>
            <a:off x="6456040" y="96139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indent="0">
              <a:buNone/>
            </a:pPr>
            <a:r>
              <a:rPr lang="de-DE" sz="8000" i="1" dirty="0">
                <a:solidFill>
                  <a:schemeClr val="accent1"/>
                </a:solidFill>
                <a:effectLst>
                  <a:outerShdw blurRad="50800" dist="38100" dir="2700000" algn="tl" rotWithShape="0">
                    <a:schemeClr val="bg1"/>
                  </a:outerShdw>
                </a:effectLst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6407296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hlinkClick r:id="rId3"/>
            <a:extLst>
              <a:ext uri="{FF2B5EF4-FFF2-40B4-BE49-F238E27FC236}">
                <a16:creationId xmlns:a16="http://schemas.microsoft.com/office/drawing/2014/main" id="{BB896002-E427-7C74-F5B8-F0041852A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952" y="1938962"/>
            <a:ext cx="2227183" cy="1260000"/>
          </a:xfrm>
          <a:prstGeom prst="rect">
            <a:avLst/>
          </a:prstGeom>
        </p:spPr>
      </p:pic>
      <p:pic>
        <p:nvPicPr>
          <p:cNvPr id="6" name="Grafik 5">
            <a:hlinkClick r:id="rId5"/>
            <a:extLst>
              <a:ext uri="{FF2B5EF4-FFF2-40B4-BE49-F238E27FC236}">
                <a16:creationId xmlns:a16="http://schemas.microsoft.com/office/drawing/2014/main" id="{B3B650E7-3877-B989-D1CE-FAD04A3DD6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3701" y="1938962"/>
            <a:ext cx="2254500" cy="12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" y="295428"/>
            <a:ext cx="11749200" cy="882000"/>
          </a:xfrm>
        </p:spPr>
        <p:txBody>
          <a:bodyPr/>
          <a:lstStyle/>
          <a:p>
            <a:r>
              <a:rPr lang="de-DE" dirty="0"/>
              <a:t>Ein paar kleine Videos als sanfter Einstieg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23" name="Rechteck: abgerundete Ecken 22">
            <a:hlinkClick r:id="rId7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5FFEBB3-8D3E-ADF9-BB87-C61569BDDDC0}"/>
              </a:ext>
            </a:extLst>
          </p:cNvPr>
          <p:cNvSpPr txBox="1"/>
          <p:nvPr/>
        </p:nvSpPr>
        <p:spPr>
          <a:xfrm>
            <a:off x="2279576" y="4343708"/>
            <a:ext cx="8352928" cy="650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sz="1600" b="1" dirty="0">
                <a:solidFill>
                  <a:schemeClr val="accent2"/>
                </a:solidFill>
              </a:rPr>
              <a:t>Schau dir die verlinkten Videos an bevor du weitergehst.</a:t>
            </a:r>
          </a:p>
          <a:p>
            <a:pPr marL="0" indent="0">
              <a:buNone/>
            </a:pPr>
            <a:r>
              <a:rPr lang="de-DE" b="1" dirty="0">
                <a:solidFill>
                  <a:schemeClr val="accent2"/>
                </a:solidFill>
              </a:rPr>
              <a:t>Keine Sorge, wenn du hier noch nicht alles verstehst.</a:t>
            </a:r>
            <a:endParaRPr lang="de-DE" sz="1600" b="1" dirty="0">
              <a:solidFill>
                <a:schemeClr val="accent2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7315B877-136C-90DB-F9F8-9D44BB3F11B1}"/>
              </a:ext>
            </a:extLst>
          </p:cNvPr>
          <p:cNvSpPr/>
          <p:nvPr/>
        </p:nvSpPr>
        <p:spPr>
          <a:xfrm>
            <a:off x="2187925" y="3059521"/>
            <a:ext cx="529165" cy="5226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2800" dirty="0"/>
              <a:t>1</a:t>
            </a:r>
            <a:endParaRPr lang="de-DE" dirty="0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B006EC1D-A292-40D6-11C6-48A28561F10F}"/>
              </a:ext>
            </a:extLst>
          </p:cNvPr>
          <p:cNvSpPr/>
          <p:nvPr/>
        </p:nvSpPr>
        <p:spPr>
          <a:xfrm>
            <a:off x="5434644" y="3059520"/>
            <a:ext cx="529165" cy="52265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2800" dirty="0"/>
              <a:t>2</a:t>
            </a:r>
            <a:endParaRPr lang="de-DE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4B9F7F35-5F7C-08DC-4AF8-0F5030D5E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30608" y="4447382"/>
            <a:ext cx="1484759" cy="14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564437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Teil 1: vorhandenen </a:t>
            </a:r>
            <a:r>
              <a:rPr lang="de-DE" sz="2800" dirty="0" err="1"/>
              <a:t>RESTService</a:t>
            </a:r>
            <a:r>
              <a:rPr lang="de-DE" sz="2800" dirty="0"/>
              <a:t> nutzen und erweitern (noch ohne Datenbank)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8048" y="620688"/>
            <a:ext cx="4752528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In dieser Übung steigen wir anhand eines stark vereinfachten Beispiels in die Entwicklung von REST-Services mit </a:t>
            </a:r>
            <a:r>
              <a:rPr lang="de-DE" dirty="0" err="1"/>
              <a:t>SpringBoot</a:t>
            </a:r>
            <a:r>
              <a:rPr lang="de-DE" dirty="0"/>
              <a:t> ein.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Du wirst dieses Beispiel dann erweitern.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FBF2930-705F-90E8-7B85-AF41B0325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721" b="11320"/>
          <a:stretch/>
        </p:blipFill>
        <p:spPr>
          <a:xfrm>
            <a:off x="29994" y="2924944"/>
            <a:ext cx="5568714" cy="2808312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E2F4A5F-555C-EC42-0563-BA8CBCD8D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920" y="4149080"/>
            <a:ext cx="886788" cy="725711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0DD5BD94-3EAB-5301-838B-97A0840DBC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498" r="8833" b="52152"/>
          <a:stretch/>
        </p:blipFill>
        <p:spPr>
          <a:xfrm>
            <a:off x="4007893" y="2492896"/>
            <a:ext cx="1872208" cy="59632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FE0BE3C-51B3-D44C-819A-96F61D5979F9}"/>
              </a:ext>
            </a:extLst>
          </p:cNvPr>
          <p:cNvSpPr txBox="1"/>
          <p:nvPr/>
        </p:nvSpPr>
        <p:spPr>
          <a:xfrm>
            <a:off x="6528048" y="3597941"/>
            <a:ext cx="5112568" cy="2136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Was du vorab benötigst: </a:t>
            </a:r>
            <a:r>
              <a:rPr lang="de-DE" dirty="0">
                <a:hlinkClick r:id="rId7"/>
              </a:rPr>
              <a:t>https://confluence.vkbintra.de/display/ITAusbildung/Spring+Boot+Setup</a:t>
            </a:r>
            <a:r>
              <a:rPr lang="de-DE" dirty="0"/>
              <a:t> 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Maven-Konfiguration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Postman (in </a:t>
            </a:r>
            <a:r>
              <a:rPr lang="de-DE" dirty="0" err="1">
                <a:solidFill>
                  <a:schemeClr val="bg1"/>
                </a:solidFill>
              </a:rPr>
              <a:t>MyIT</a:t>
            </a:r>
            <a:r>
              <a:rPr lang="de-DE" dirty="0">
                <a:solidFill>
                  <a:schemeClr val="bg1"/>
                </a:solidFill>
              </a:rPr>
              <a:t> bestellen)</a:t>
            </a:r>
          </a:p>
          <a:p>
            <a:pPr lvl="1"/>
            <a:r>
              <a:rPr lang="de-DE" dirty="0">
                <a:solidFill>
                  <a:schemeClr val="bg1"/>
                </a:solidFill>
              </a:rPr>
              <a:t>Lombok Plugin in </a:t>
            </a:r>
            <a:r>
              <a:rPr lang="de-DE" dirty="0" err="1">
                <a:solidFill>
                  <a:schemeClr val="bg1"/>
                </a:solidFill>
              </a:rPr>
              <a:t>IntelliJ</a:t>
            </a:r>
            <a:endParaRPr lang="de-DE" dirty="0">
              <a:solidFill>
                <a:schemeClr val="bg1"/>
              </a:solidFill>
            </a:endParaRP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2202147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Projekt </a:t>
            </a:r>
            <a:r>
              <a:rPr lang="de-DE" sz="2800" dirty="0" err="1"/>
              <a:t>SimpleRESTService</a:t>
            </a:r>
            <a:r>
              <a:rPr lang="de-DE" sz="2800" dirty="0"/>
              <a:t> starten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28048" y="620688"/>
            <a:ext cx="4752528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Öffne in </a:t>
            </a:r>
            <a:r>
              <a:rPr lang="de-DE" dirty="0" err="1"/>
              <a:t>IntelliJ</a:t>
            </a:r>
            <a:r>
              <a:rPr lang="de-DE" dirty="0"/>
              <a:t> den Ordner Backend im Projekt.</a:t>
            </a:r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FFE0BE3C-51B3-D44C-819A-96F61D5979F9}"/>
              </a:ext>
            </a:extLst>
          </p:cNvPr>
          <p:cNvSpPr txBox="1"/>
          <p:nvPr/>
        </p:nvSpPr>
        <p:spPr>
          <a:xfrm>
            <a:off x="6528048" y="3597941"/>
            <a:ext cx="5112568" cy="5734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Nachdem die Maven Konfiguration geladen ist, starte das Projekt in der Klasse </a:t>
            </a:r>
            <a:r>
              <a:rPr lang="de-DE" dirty="0" err="1">
                <a:solidFill>
                  <a:schemeClr val="bg1"/>
                </a:solidFill>
              </a:rPr>
              <a:t>RestServiceApplication</a:t>
            </a:r>
            <a:r>
              <a:rPr lang="de-DE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55045D9-EED3-5B77-8E3F-4F0FF00F6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120" y="972856"/>
            <a:ext cx="3096344" cy="181820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BFBDAB7-ECF1-B2CD-3082-4C2E279515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4197798"/>
            <a:ext cx="3156860" cy="1390177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B69A312-4CA8-1F28-8804-32783C2262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00" y="2003783"/>
            <a:ext cx="5235725" cy="236452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B534292-08AB-39B5-C31E-B09A2012EB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737" y="4605780"/>
            <a:ext cx="5827849" cy="12307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A240D07A-E30A-F1E7-C30C-5562289B1011}"/>
              </a:ext>
            </a:extLst>
          </p:cNvPr>
          <p:cNvSpPr txBox="1"/>
          <p:nvPr/>
        </p:nvSpPr>
        <p:spPr>
          <a:xfrm>
            <a:off x="6528048" y="5675346"/>
            <a:ext cx="5328592" cy="322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de-DE" dirty="0">
                <a:solidFill>
                  <a:schemeClr val="bg1"/>
                </a:solidFill>
              </a:rPr>
              <a:t>Der </a:t>
            </a:r>
            <a:r>
              <a:rPr lang="de-DE" dirty="0" err="1">
                <a:solidFill>
                  <a:schemeClr val="bg1"/>
                </a:solidFill>
              </a:rPr>
              <a:t>RestService</a:t>
            </a:r>
            <a:r>
              <a:rPr lang="de-DE" dirty="0">
                <a:solidFill>
                  <a:schemeClr val="bg1"/>
                </a:solidFill>
              </a:rPr>
              <a:t> sollte nun starten wie links abgebildet.</a:t>
            </a:r>
          </a:p>
        </p:txBody>
      </p:sp>
    </p:spTree>
    <p:extLst>
      <p:ext uri="{BB962C8B-B14F-4D97-AF65-F5344CB8AC3E}">
        <p14:creationId xmlns:p14="http://schemas.microsoft.com/office/powerpoint/2010/main" val="41664502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Aufbau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B56E6171-0616-65A3-DA52-6B0634FC2B1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2458" y="3642163"/>
            <a:ext cx="5176150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Das Projekt </a:t>
            </a:r>
            <a:r>
              <a:rPr lang="de-DE" dirty="0" err="1"/>
              <a:t>SimpleRESTService</a:t>
            </a:r>
            <a:r>
              <a:rPr lang="de-DE" dirty="0"/>
              <a:t> enthält nur wenige Klassen, die den Aufbau eines </a:t>
            </a:r>
            <a:r>
              <a:rPr lang="de-DE" dirty="0" err="1"/>
              <a:t>RESTService</a:t>
            </a:r>
            <a:r>
              <a:rPr lang="de-DE" dirty="0"/>
              <a:t> aufzeigen sollen. Eine Datenbank haben wir aktuell noch nicht.</a:t>
            </a:r>
          </a:p>
          <a:p>
            <a:r>
              <a:rPr lang="de-DE" dirty="0"/>
              <a:t>Der </a:t>
            </a:r>
            <a:r>
              <a:rPr lang="de-DE" b="1" dirty="0"/>
              <a:t>Controller </a:t>
            </a:r>
            <a:r>
              <a:rPr lang="de-DE" dirty="0"/>
              <a:t>dient als Einstiegspunkt für HTTP-Anfragen von außen.</a:t>
            </a:r>
          </a:p>
          <a:p>
            <a:r>
              <a:rPr lang="de-DE" dirty="0"/>
              <a:t>In der API- oder Service-Schicht befindet sich die Logik.</a:t>
            </a:r>
          </a:p>
          <a:p>
            <a:r>
              <a:rPr lang="de-DE" dirty="0"/>
              <a:t>Im Domainmodel sind die Domänenklassen oder </a:t>
            </a:r>
            <a:r>
              <a:rPr lang="de-DE" dirty="0" err="1"/>
              <a:t>Entities</a:t>
            </a:r>
            <a:r>
              <a:rPr lang="de-DE" dirty="0"/>
              <a:t> enthalten. Bei uns ist dies nur eine Klasse Dummy mit wenigen Attributen.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3DA26A6-3BCA-4849-376B-85EEFA633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928" y="143188"/>
            <a:ext cx="4876800" cy="300990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F171914-DEC3-F560-9329-9039AC9C3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00" y="1322852"/>
            <a:ext cx="4030217" cy="366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09968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Klasse Controller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2458" y="3642163"/>
            <a:ext cx="5176150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Der Controller stellt die REST-Endpunkte bereit, über die Clients mit dem Service kommunizieren können.</a:t>
            </a:r>
          </a:p>
          <a:p>
            <a:pPr marL="0" indent="0">
              <a:buNone/>
            </a:pPr>
            <a:r>
              <a:rPr lang="de-DE" dirty="0"/>
              <a:t>Die im Code verwendeten Spring Boot-Annotationen kennzeichnen jeweils unterschiedliche Funktionalitäten:</a:t>
            </a:r>
          </a:p>
          <a:p>
            <a:pPr>
              <a:buFontTx/>
              <a:buChar char="-"/>
            </a:pPr>
            <a:r>
              <a:rPr lang="de-DE" sz="1200" dirty="0"/>
              <a:t>@RestController macht die Klasse zu einem REST-Controller, der HTTP-Anfragen annimmt und als JSON/REST antwortet.</a:t>
            </a:r>
          </a:p>
          <a:p>
            <a:pPr>
              <a:buFontTx/>
              <a:buChar char="-"/>
            </a:pPr>
            <a:r>
              <a:rPr lang="de-DE" sz="1200" dirty="0"/>
              <a:t>@CrossOrigin ermöglicht Zugriffe von anderen Hosts (Cross-Site-</a:t>
            </a:r>
            <a:r>
              <a:rPr lang="de-DE" sz="1200" dirty="0" err="1"/>
              <a:t>Requests</a:t>
            </a:r>
            <a:r>
              <a:rPr lang="de-DE" sz="1200" dirty="0"/>
              <a:t>).</a:t>
            </a:r>
          </a:p>
          <a:p>
            <a:pPr>
              <a:buFontTx/>
              <a:buChar char="-"/>
            </a:pPr>
            <a:r>
              <a:rPr lang="de-DE" sz="1200" dirty="0"/>
              <a:t>@GetMapping markiert eine Methode als GET-Endpunkt.</a:t>
            </a:r>
          </a:p>
          <a:p>
            <a:pPr>
              <a:buFontTx/>
              <a:buChar char="-"/>
            </a:pPr>
            <a:r>
              <a:rPr lang="de-DE" sz="1200" dirty="0"/>
              <a:t>@PostMapping kennzeichnet eine Methode zur Verarbeitung von POST-Anfragen.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8F171914-DEC3-F560-9329-9039AC9C3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800" y="1322852"/>
            <a:ext cx="4030217" cy="3660472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A6DC5E31-1596-A4F9-A086-2C2992777246}"/>
              </a:ext>
            </a:extLst>
          </p:cNvPr>
          <p:cNvSpPr/>
          <p:nvPr/>
        </p:nvSpPr>
        <p:spPr>
          <a:xfrm>
            <a:off x="1487488" y="3153088"/>
            <a:ext cx="2592288" cy="467433"/>
          </a:xfrm>
          <a:prstGeom prst="rect">
            <a:avLst/>
          </a:prstGeom>
          <a:noFill/>
          <a:ln w="31750">
            <a:solidFill>
              <a:srgbClr val="FFFF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BE9977A-4924-E8EA-4A9F-A45A372DE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38" y="213976"/>
            <a:ext cx="3744416" cy="29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0706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D5D01B-3682-0E5B-1D68-D8841150B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Lombok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10C2E9B-F6BD-46E9-4F8F-BE680BE2E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89516-F02F-4F62-94BB-8770C355AB60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87E12C1-893C-F50E-7B22-08960A4C4F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2458" y="3642163"/>
            <a:ext cx="5176150" cy="1473275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Die Annotation @RequiredArgsContructor stammt nicht von </a:t>
            </a:r>
            <a:r>
              <a:rPr lang="de-DE" dirty="0" err="1"/>
              <a:t>SpringBoot</a:t>
            </a:r>
            <a:r>
              <a:rPr lang="de-DE" dirty="0"/>
              <a:t>, sondern vom Plugin Lombok.</a:t>
            </a:r>
          </a:p>
          <a:p>
            <a:pPr marL="0" indent="0">
              <a:buNone/>
            </a:pPr>
            <a:r>
              <a:rPr lang="de-DE" dirty="0"/>
              <a:t>Dieses nimmt uns Arbeit ab, indem Konstruktoren sowie Getter und Setter einfach über Annotationen erzeugt werden können.</a:t>
            </a:r>
          </a:p>
          <a:p>
            <a:pPr marL="0" indent="0">
              <a:buNone/>
            </a:pPr>
            <a:r>
              <a:rPr lang="de-DE" dirty="0"/>
              <a:t>Dies verringert sogenannten </a:t>
            </a:r>
            <a:r>
              <a:rPr lang="de-DE" dirty="0" err="1"/>
              <a:t>Boilerplate</a:t>
            </a:r>
            <a:r>
              <a:rPr lang="de-DE" dirty="0"/>
              <a:t> Code.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b="1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23" name="Rechteck: abgerundete Ecken 22">
            <a:hlinkClick r:id="rId3" action="ppaction://hlinksldjump"/>
            <a:extLst>
              <a:ext uri="{FF2B5EF4-FFF2-40B4-BE49-F238E27FC236}">
                <a16:creationId xmlns:a16="http://schemas.microsoft.com/office/drawing/2014/main" id="{71A4B0E9-D712-2D3E-23E4-20B5D154EBD3}"/>
              </a:ext>
            </a:extLst>
          </p:cNvPr>
          <p:cNvSpPr/>
          <p:nvPr/>
        </p:nvSpPr>
        <p:spPr>
          <a:xfrm>
            <a:off x="10272464" y="6212356"/>
            <a:ext cx="1800200" cy="50245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de-DE" sz="1800" dirty="0">
                <a:latin typeface="+mj-lt"/>
              </a:rPr>
              <a:t>Weiter &gt;&gt;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713CCB7-7849-A2E7-15B6-C70DD94219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0" y="2276872"/>
            <a:ext cx="5058891" cy="1656184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94ACA854-AB58-1E7D-4CE9-8138072D6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738" y="213976"/>
            <a:ext cx="3744416" cy="295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198853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VCT-BODYINDENTATION" val="0;0;0;14;14;28.25;28.5;42.5;42.5;56.5;42.5;56.5;42.5;56.5;42.5;56.5;42.5;56.5;"/>
  <p:tag name="VCT-BULLETVISIBILITY" val="G ********"/>
</p:tagLst>
</file>

<file path=ppt/theme/theme1.xml><?xml version="1.0" encoding="utf-8"?>
<a:theme xmlns:a="http://schemas.openxmlformats.org/drawingml/2006/main" name="© Versicherungskammer">
  <a:themeElements>
    <a:clrScheme name="Versicherungskammer_V01">
      <a:dk1>
        <a:srgbClr val="000000"/>
      </a:dk1>
      <a:lt1>
        <a:srgbClr val="FFFFFF"/>
      </a:lt1>
      <a:dk2>
        <a:srgbClr val="0F8DBB"/>
      </a:dk2>
      <a:lt2>
        <a:srgbClr val="DEEAF8"/>
      </a:lt2>
      <a:accent1>
        <a:srgbClr val="B47D00"/>
      </a:accent1>
      <a:accent2>
        <a:srgbClr val="024589"/>
      </a:accent2>
      <a:accent3>
        <a:srgbClr val="397A94"/>
      </a:accent3>
      <a:accent4>
        <a:srgbClr val="82A698"/>
      </a:accent4>
      <a:accent5>
        <a:srgbClr val="9C9552"/>
      </a:accent5>
      <a:accent6>
        <a:srgbClr val="B2AD86"/>
      </a:accent6>
      <a:hlink>
        <a:srgbClr val="024589"/>
      </a:hlink>
      <a:folHlink>
        <a:srgbClr val="024589"/>
      </a:folHlink>
    </a:clrScheme>
    <a:fontScheme name="Ubuntu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>
          <a:defRPr dirty="0"/>
        </a:defPPr>
      </a:lstStyle>
    </a:txDef>
  </a:objectDefaults>
  <a:extraClrSchemeLst/>
  <a:custClrLst>
    <a:custClr name="Ocker">
      <a:srgbClr val="B47D00"/>
    </a:custClr>
    <a:custClr name="Königsblau">
      <a:srgbClr val="024589"/>
    </a:custClr>
    <a:custClr name="Hellblau">
      <a:srgbClr val="DEEAF8"/>
    </a:custClr>
    <a:custClr name="Himmelblau">
      <a:srgbClr val="0F8DBB"/>
    </a:custClr>
    <a:custClr name="Waldgrün">
      <a:srgbClr val="14885E"/>
    </a:custClr>
    <a:custClr name="Eisblau">
      <a:srgbClr val="8DB9BE"/>
    </a:custClr>
    <a:custClr name="Pflaume">
      <a:srgbClr val="861773"/>
    </a:custClr>
    <a:custClr>
      <a:srgbClr val="FFFFFF"/>
    </a:custClr>
    <a:custClr>
      <a:srgbClr val="FFFFFF"/>
    </a:custClr>
    <a:custClr>
      <a:srgbClr val="FFFFFF"/>
    </a:custClr>
    <a:custClr name="Ocker 40%">
      <a:srgbClr val="E5CD9D"/>
    </a:custClr>
    <a:custClr>
      <a:srgbClr val="FFFFFF"/>
    </a:custClr>
    <a:custClr name="Hellblau 80%">
      <a:srgbClr val="E5EEFA"/>
    </a:custClr>
    <a:custClr name="Himmelblau 40%">
      <a:srgbClr val="9FD1E4"/>
    </a:custClr>
    <a:custClr name="Waldgrün 40%">
      <a:srgbClr val="A1CFBF"/>
    </a:custClr>
    <a:custClr name="Eisblau 40%">
      <a:srgbClr val="D1E3E5"/>
    </a:custClr>
    <a:custClr name="Pflaume 40%">
      <a:srgbClr val="CEA2C7"/>
    </a:custClr>
    <a:custClr>
      <a:srgbClr val="FFFFFF"/>
    </a:custClr>
    <a:custClr>
      <a:srgbClr val="FFFFFF"/>
    </a:custClr>
    <a:custClr>
      <a:srgbClr val="FFFFFF"/>
    </a:custClr>
    <a:custClr name="Ocker 20%">
      <a:srgbClr val="F2E6CE"/>
    </a:custClr>
    <a:custClr>
      <a:srgbClr val="FFFFFF"/>
    </a:custClr>
    <a:custClr name="Hellblau 60%">
      <a:srgbClr val="ECF2FB"/>
    </a:custClr>
    <a:custClr name="Himmelblau 20%">
      <a:srgbClr val="CFE8F1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SPK-Rot">
      <a:srgbClr val="FF0000"/>
    </a:custClr>
    <a:custClr>
      <a:srgbClr val="FFFFFF"/>
    </a:custClr>
    <a:custClr>
      <a:srgbClr val="FFFFFF"/>
    </a:custClr>
    <a:custClr name="Türkis">
      <a:srgbClr val="397A94"/>
    </a:custClr>
    <a:custClr name="Eukalyptus">
      <a:srgbClr val="82A698"/>
    </a:custClr>
    <a:custClr name="Rinde">
      <a:srgbClr val="9C9552"/>
    </a:custClr>
    <a:custClr name="Sand">
      <a:srgbClr val="B2AD86"/>
    </a:custClr>
    <a:custClr>
      <a:srgbClr val="FFFFFF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PPT_Versicherungskammer_komplett_20210328" id="{8604E34F-AA58-4155-B17A-53257EF931DE}" vid="{0E1411C6-D8E5-4286-8C11-DEBEB6D24F50}"/>
    </a:ext>
  </a:extLst>
</a:theme>
</file>

<file path=ppt/theme/theme2.xml><?xml version="1.0" encoding="utf-8"?>
<a:theme xmlns:a="http://schemas.openxmlformats.org/drawingml/2006/main" name="7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solidFill>
                <a:srgbClr val="FFFFFF"/>
              </a:solid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3.xml><?xml version="1.0" encoding="utf-8"?>
<a:theme xmlns:a="http://schemas.openxmlformats.org/drawingml/2006/main" name="6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4.xml><?xml version="1.0" encoding="utf-8"?>
<a:theme xmlns:a="http://schemas.openxmlformats.org/drawingml/2006/main" name="4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5.xml><?xml version="1.0" encoding="utf-8"?>
<a:theme xmlns:a="http://schemas.openxmlformats.org/drawingml/2006/main" name="5_Konzern_Versicherungskammer_4:3">
  <a:themeElements>
    <a:clrScheme name="VKB_Konzern">
      <a:dk1>
        <a:srgbClr val="000000"/>
      </a:dk1>
      <a:lt1>
        <a:srgbClr val="FFFFFF"/>
      </a:lt1>
      <a:dk2>
        <a:srgbClr val="0D57A6"/>
      </a:dk2>
      <a:lt2>
        <a:srgbClr val="FFFFFF"/>
      </a:lt2>
      <a:accent1>
        <a:srgbClr val="B47D00"/>
      </a:accent1>
      <a:accent2>
        <a:srgbClr val="D2B166"/>
      </a:accent2>
      <a:accent3>
        <a:srgbClr val="E1CB99"/>
      </a:accent3>
      <a:accent4>
        <a:srgbClr val="E8D8B2"/>
      </a:accent4>
      <a:accent5>
        <a:srgbClr val="F0E5CC"/>
      </a:accent5>
      <a:accent6>
        <a:srgbClr val="FFFFFF"/>
      </a:accent6>
      <a:hlink>
        <a:srgbClr val="0D57A6"/>
      </a:hlink>
      <a:folHlink>
        <a:srgbClr val="BCBBBB"/>
      </a:folHlink>
    </a:clrScheme>
    <a:fontScheme name="Benutzerdefiniert 7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tx1"/>
          </a:solidFill>
        </a:ln>
        <a:effectLst/>
      </a:spPr>
      <a:bodyPr vert="horz" wrap="square" lIns="72000" tIns="0" rIns="72000" bIns="0" numCol="1" rtlCol="0" anchor="ctr" anchorCtr="0" compatLnSpc="1">
        <a:prstTxWarp prst="textNoShape">
          <a:avLst/>
        </a:prstTxWarp>
      </a:bodyPr>
      <a:lstStyle>
        <a:defPPr marL="180000" marR="0" indent="-180000" algn="ctr" defTabSz="762000" eaLnBrk="1" latinLnBrk="0" hangingPunct="1">
          <a:lnSpc>
            <a:spcPct val="100000"/>
          </a:lnSpc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tabLst/>
          <a:defRPr dirty="0" err="1" smtClean="0">
            <a:solidFill>
              <a:schemeClr val="tx1"/>
            </a:solidFill>
            <a:latin typeface="+mn-lt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solidFill>
                <a:srgbClr val="FFFFFF"/>
              </a:solid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 bwMode="gray">
        <a:noFill/>
      </a:spPr>
      <a:bodyPr vert="horz" wrap="square" lIns="0" tIns="0" rIns="0" bIns="0" numCol="1" rtlCol="0" anchor="t" anchorCtr="0" compatLnSpc="1">
        <a:prstTxWarp prst="textNoShape">
          <a:avLst/>
        </a:prstTxWarp>
        <a:spAutoFit/>
      </a:bodyPr>
      <a:lstStyle>
        <a:defPPr marL="180000" indent="-180000" defTabSz="762000">
          <a:spcBef>
            <a:spcPts val="1200"/>
          </a:spcBef>
          <a:buClr>
            <a:schemeClr val="tx2"/>
          </a:buClr>
          <a:buSzPts val="1600"/>
          <a:buFont typeface="Wingdings" pitchFamily="2" charset="2"/>
          <a:buChar char="§"/>
          <a:defRPr dirty="0" err="1" smtClean="0">
            <a:solidFill>
              <a:schemeClr val="tx1"/>
            </a:solidFill>
            <a:latin typeface="+mn-lt"/>
          </a:defRPr>
        </a:defPPr>
      </a:lstStyle>
    </a:txDef>
  </a:objectDefaults>
  <a:extraClrSchemeLst>
    <a:extraClrScheme>
      <a:clrScheme name="Larissa 1">
        <a:dk1>
          <a:srgbClr val="000000"/>
        </a:dk1>
        <a:lt1>
          <a:srgbClr val="BE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8080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7373"/>
        </a:accent6>
        <a:hlink>
          <a:srgbClr val="FFD02C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FF8080"/>
        </a:dk1>
        <a:lt1>
          <a:srgbClr val="F3F3F3"/>
        </a:lt1>
        <a:dk2>
          <a:srgbClr val="FF3300"/>
        </a:dk2>
        <a:lt2>
          <a:srgbClr val="EAEAEA"/>
        </a:lt2>
        <a:accent1>
          <a:srgbClr val="DDDDDD"/>
        </a:accent1>
        <a:accent2>
          <a:srgbClr val="BEC8FF"/>
        </a:accent2>
        <a:accent3>
          <a:srgbClr val="F8F8F8"/>
        </a:accent3>
        <a:accent4>
          <a:srgbClr val="DA6C6C"/>
        </a:accent4>
        <a:accent5>
          <a:srgbClr val="EBEBEB"/>
        </a:accent5>
        <a:accent6>
          <a:srgbClr val="ACB5E7"/>
        </a:accent6>
        <a:hlink>
          <a:srgbClr val="FFD02C"/>
        </a:hlink>
        <a:folHlink>
          <a:srgbClr val="0041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8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0">
        <a:dk1>
          <a:srgbClr val="000000"/>
        </a:dk1>
        <a:lt1>
          <a:srgbClr val="BDC8FF"/>
        </a:lt1>
        <a:dk2>
          <a:srgbClr val="0041FF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1">
        <a:dk1>
          <a:srgbClr val="000000"/>
        </a:dk1>
        <a:lt1>
          <a:srgbClr val="BDC8FF"/>
        </a:lt1>
        <a:dk2>
          <a:srgbClr val="0040F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BE0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FFD22D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12">
        <a:dk1>
          <a:srgbClr val="000000"/>
        </a:dk1>
        <a:lt1>
          <a:srgbClr val="B3C0FF"/>
        </a:lt1>
        <a:dk2>
          <a:srgbClr val="003CB4"/>
        </a:dk2>
        <a:lt2>
          <a:srgbClr val="F3F3F3"/>
        </a:lt2>
        <a:accent1>
          <a:srgbClr val="EAEAEA"/>
        </a:accent1>
        <a:accent2>
          <a:srgbClr val="FFB3B3"/>
        </a:accent2>
        <a:accent3>
          <a:srgbClr val="D6DCFF"/>
        </a:accent3>
        <a:accent4>
          <a:srgbClr val="000000"/>
        </a:accent4>
        <a:accent5>
          <a:srgbClr val="F3F3F3"/>
        </a:accent5>
        <a:accent6>
          <a:srgbClr val="E7A2A2"/>
        </a:accent6>
        <a:hlink>
          <a:srgbClr val="003CB4"/>
        </a:hlink>
        <a:folHlink>
          <a:srgbClr val="FF3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Konzernblau_60 %">
      <a:srgbClr val="748BC6"/>
    </a:custClr>
    <a:custClr name="Konzernblau_40 %">
      <a:srgbClr val="A5B0DA"/>
    </a:custClr>
    <a:custClr name="Konzernblau_30 %">
      <a:srgbClr val="BCC3E4"/>
    </a:custClr>
    <a:custClr name="Konzernblau_20 %">
      <a:srgbClr val="D2D7EE"/>
    </a:custClr>
    <a:custClr name="Hellgrau1">
      <a:srgbClr val="DDDDDD"/>
    </a:custClr>
    <a:custClr name="Hellgrau2">
      <a:srgbClr val="D1D1D1"/>
    </a:custClr>
    <a:custClr name="Hellgrau3">
      <a:srgbClr val="A9A9B3"/>
    </a:custClr>
    <a:custClr name="SPK-Rot_100 %">
      <a:srgbClr val="DE2920"/>
    </a:custClr>
  </a:custClrLst>
  <a:extLst>
    <a:ext uri="{05A4C25C-085E-4340-85A3-A5531E510DB2}">
      <thm15:themeFamily xmlns:thm15="http://schemas.microsoft.com/office/thememl/2012/main" name="Konzern_Versicherungskammer_4_3_2019.pptx" id="{2D664BE0-2A57-4A72-9932-A6DAC449619A}" vid="{5C259E94-4337-4AF2-B726-695B4287F1BF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Vortrag_16_9_lang_Konzern_Versicherungskammer</Template>
  <TotalTime>0</TotalTime>
  <Words>2450</Words>
  <Application>Microsoft Office PowerPoint</Application>
  <PresentationFormat>Breitbild</PresentationFormat>
  <Paragraphs>333</Paragraphs>
  <Slides>28</Slides>
  <Notes>19</Notes>
  <HiddenSlides>9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5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41" baseType="lpstr">
      <vt:lpstr>Arial</vt:lpstr>
      <vt:lpstr>Calibri</vt:lpstr>
      <vt:lpstr>Geneva</vt:lpstr>
      <vt:lpstr>JetBrains Mono</vt:lpstr>
      <vt:lpstr>Symbol</vt:lpstr>
      <vt:lpstr>Ubuntu</vt:lpstr>
      <vt:lpstr>Wingdings</vt:lpstr>
      <vt:lpstr>© Versicherungskammer</vt:lpstr>
      <vt:lpstr>7_Konzern_Versicherungskammer_4:3</vt:lpstr>
      <vt:lpstr>6_Konzern_Versicherungskammer_4:3</vt:lpstr>
      <vt:lpstr>4_Konzern_Versicherungskammer_4:3</vt:lpstr>
      <vt:lpstr>5_Konzern_Versicherungskammer_4:3</vt:lpstr>
      <vt:lpstr>think-cell Folie</vt:lpstr>
      <vt:lpstr>SimpleRESTService</vt:lpstr>
      <vt:lpstr>PowerPoint-Präsentation</vt:lpstr>
      <vt:lpstr>Einstieg in RESTService &amp; Backend mit SpringBoot</vt:lpstr>
      <vt:lpstr>Ein paar kleine Videos als sanfter Einstieg</vt:lpstr>
      <vt:lpstr>Teil 1: vorhandenen RESTService nutzen und erweitern (noch ohne Datenbank)</vt:lpstr>
      <vt:lpstr>Projekt SimpleRESTService starten</vt:lpstr>
      <vt:lpstr>Aufbau</vt:lpstr>
      <vt:lpstr>Klasse Controller</vt:lpstr>
      <vt:lpstr>Lombok</vt:lpstr>
      <vt:lpstr>RESTService im Browser aufrufen</vt:lpstr>
      <vt:lpstr>RESTService mit Postman aufrufen</vt:lpstr>
      <vt:lpstr>SimpleFrontend</vt:lpstr>
      <vt:lpstr>RESTService Backend erweitern</vt:lpstr>
      <vt:lpstr>RESTService Frontend erweitern</vt:lpstr>
      <vt:lpstr>RESTService Datenbank für Dummies</vt:lpstr>
      <vt:lpstr>RESTService Datenbank für Customer</vt:lpstr>
      <vt:lpstr>RESTService CRUD Operationen für Customer</vt:lpstr>
      <vt:lpstr>RESTService CRUD Operationen im Frontend</vt:lpstr>
      <vt:lpstr>PowerPoint-Präsentation</vt:lpstr>
      <vt:lpstr>SQL Abfragen zum warm werden - Hilfe</vt:lpstr>
      <vt:lpstr>SQL Abfragen mit Joins &amp; Gruppierung - Hilfe</vt:lpstr>
      <vt:lpstr>Aufgaben zu Datenmanipulation - Hilfe</vt:lpstr>
      <vt:lpstr>Einstieg in DBVisualizer – Datenbank nutzen</vt:lpstr>
      <vt:lpstr>Datenbankschema Onlineshop</vt:lpstr>
      <vt:lpstr>Welche Methode lässt die Katze tanzen? </vt:lpstr>
      <vt:lpstr>Syntax einer Klasse</vt:lpstr>
      <vt:lpstr>Markiere nur die korrekten Verbindungen zwischen den Begriffen … </vt:lpstr>
      <vt:lpstr>SQL Abfragen zum warm werden - Hilfe</vt:lpstr>
    </vt:vector>
  </TitlesOfParts>
  <Company>VKB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Headline der Präsentation maximal 3zeilig</dc:title>
  <dc:creator>Roland Steckermaier</dc:creator>
  <cp:lastModifiedBy>Michael Engel</cp:lastModifiedBy>
  <cp:revision>382</cp:revision>
  <dcterms:created xsi:type="dcterms:W3CDTF">2021-03-30T12:24:06Z</dcterms:created>
  <dcterms:modified xsi:type="dcterms:W3CDTF">2025-03-24T10:19:39Z</dcterms:modified>
</cp:coreProperties>
</file>